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embeddedFontLst>
    <p:embeddedFont>
      <p:font typeface="EB Garamond Medium"/>
      <p:regular r:id="rId50"/>
      <p:bold r:id="rId51"/>
      <p:italic r:id="rId52"/>
      <p:boldItalic r:id="rId53"/>
    </p:embeddedFont>
    <p:embeddedFont>
      <p:font typeface="EB Garamond SemiBold"/>
      <p:regular r:id="rId54"/>
      <p:bold r:id="rId55"/>
      <p:italic r:id="rId56"/>
      <p:boldItalic r:id="rId57"/>
    </p:embeddedFont>
    <p:embeddedFont>
      <p:font typeface="EB Garamond"/>
      <p:regular r:id="rId58"/>
      <p:bold r:id="rId59"/>
      <p:italic r:id="rId60"/>
      <p:boldItalic r:id="rId61"/>
    </p:embeddedFont>
    <p:embeddedFont>
      <p:font typeface="Scheherazade New"/>
      <p:regular r:id="rId62"/>
      <p:bold r:id="rId63"/>
    </p:embeddedFont>
    <p:embeddedFont>
      <p:font typeface="Spectral"/>
      <p:regular r:id="rId64"/>
      <p:bold r:id="rId65"/>
      <p:italic r:id="rId66"/>
      <p:boldItalic r:id="rId67"/>
    </p:embeddedFont>
    <p:embeddedFont>
      <p:font typeface="Spectral Medium"/>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SpectralMedium-boldItalic.fntdata"/><Relationship Id="rId70" Type="http://schemas.openxmlformats.org/officeDocument/2006/relationships/font" Target="fonts/SpectralMedium-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ScheherazadeNew-regular.fntdata"/><Relationship Id="rId61" Type="http://schemas.openxmlformats.org/officeDocument/2006/relationships/font" Target="fonts/EBGaramond-boldItalic.fntdata"/><Relationship Id="rId20" Type="http://schemas.openxmlformats.org/officeDocument/2006/relationships/slide" Target="slides/slide15.xml"/><Relationship Id="rId64" Type="http://schemas.openxmlformats.org/officeDocument/2006/relationships/font" Target="fonts/Spectral-regular.fntdata"/><Relationship Id="rId63" Type="http://schemas.openxmlformats.org/officeDocument/2006/relationships/font" Target="fonts/ScheherazadeNew-bold.fntdata"/><Relationship Id="rId22" Type="http://schemas.openxmlformats.org/officeDocument/2006/relationships/slide" Target="slides/slide17.xml"/><Relationship Id="rId66" Type="http://schemas.openxmlformats.org/officeDocument/2006/relationships/font" Target="fonts/Spectral-italic.fntdata"/><Relationship Id="rId21" Type="http://schemas.openxmlformats.org/officeDocument/2006/relationships/slide" Target="slides/slide16.xml"/><Relationship Id="rId65" Type="http://schemas.openxmlformats.org/officeDocument/2006/relationships/font" Target="fonts/Spectral-bold.fntdata"/><Relationship Id="rId24" Type="http://schemas.openxmlformats.org/officeDocument/2006/relationships/slide" Target="slides/slide19.xml"/><Relationship Id="rId68" Type="http://schemas.openxmlformats.org/officeDocument/2006/relationships/font" Target="fonts/SpectralMedium-regular.fntdata"/><Relationship Id="rId23" Type="http://schemas.openxmlformats.org/officeDocument/2006/relationships/slide" Target="slides/slide18.xml"/><Relationship Id="rId67" Type="http://schemas.openxmlformats.org/officeDocument/2006/relationships/font" Target="fonts/Spectral-boldItalic.fntdata"/><Relationship Id="rId60" Type="http://schemas.openxmlformats.org/officeDocument/2006/relationships/font" Target="fonts/EBGaramond-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SpectralMedium-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EBGaramondMedium-bold.fntdata"/><Relationship Id="rId50" Type="http://schemas.openxmlformats.org/officeDocument/2006/relationships/font" Target="fonts/EBGaramondMedium-regular.fntdata"/><Relationship Id="rId53" Type="http://schemas.openxmlformats.org/officeDocument/2006/relationships/font" Target="fonts/EBGaramondMedium-boldItalic.fntdata"/><Relationship Id="rId52" Type="http://schemas.openxmlformats.org/officeDocument/2006/relationships/font" Target="fonts/EBGaramondMedium-italic.fntdata"/><Relationship Id="rId11" Type="http://schemas.openxmlformats.org/officeDocument/2006/relationships/slide" Target="slides/slide6.xml"/><Relationship Id="rId55" Type="http://schemas.openxmlformats.org/officeDocument/2006/relationships/font" Target="fonts/EBGaramondSemiBold-bold.fntdata"/><Relationship Id="rId10" Type="http://schemas.openxmlformats.org/officeDocument/2006/relationships/slide" Target="slides/slide5.xml"/><Relationship Id="rId54" Type="http://schemas.openxmlformats.org/officeDocument/2006/relationships/font" Target="fonts/EBGaramondSemiBold-regular.fntdata"/><Relationship Id="rId13" Type="http://schemas.openxmlformats.org/officeDocument/2006/relationships/slide" Target="slides/slide8.xml"/><Relationship Id="rId57" Type="http://schemas.openxmlformats.org/officeDocument/2006/relationships/font" Target="fonts/EBGaramondSemiBold-boldItalic.fntdata"/><Relationship Id="rId12" Type="http://schemas.openxmlformats.org/officeDocument/2006/relationships/slide" Target="slides/slide7.xml"/><Relationship Id="rId56" Type="http://schemas.openxmlformats.org/officeDocument/2006/relationships/font" Target="fonts/EBGaramondSemiBold-italic.fntdata"/><Relationship Id="rId15" Type="http://schemas.openxmlformats.org/officeDocument/2006/relationships/slide" Target="slides/slide10.xml"/><Relationship Id="rId59" Type="http://schemas.openxmlformats.org/officeDocument/2006/relationships/font" Target="fonts/EBGaramond-bold.fntdata"/><Relationship Id="rId14" Type="http://schemas.openxmlformats.org/officeDocument/2006/relationships/slide" Target="slides/slide9.xml"/><Relationship Id="rId58" Type="http://schemas.openxmlformats.org/officeDocument/2006/relationships/font" Target="fonts/EBGaramond-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54ef66cf62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54ef66cf6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6e048721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6e048721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6e0487212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6e0487212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what does ruh mean? What are the problems that we see in humans characteristically?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6e0487212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6e0487212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about what we should do or how can we protect our souls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6e0487212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6e0487212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6e04872121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6e04872121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52606c2f95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52606c2f95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Remind why the prophet ate with 3 fingers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52606c2f95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52606c2f95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Talk about importance of not throwing food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6e04872121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6e04872121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6e04872121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6e04872121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6e04872121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6e04872121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6e04872121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6e04872121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6e04872121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6e04872121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52606c2f95_1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52606c2f95_1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52606c2f95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52606c2f95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6e04872121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6e04872121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6e04872121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6e04872121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a:t>
            </a:r>
            <a:r>
              <a:rPr lang="en"/>
              <a:t>ppression</a:t>
            </a:r>
            <a:r>
              <a:rPr lang="en"/>
              <a:t>- being unjust</a:t>
            </a:r>
            <a:br>
              <a:rPr lang="en"/>
            </a:br>
            <a:r>
              <a:rPr lang="en"/>
              <a:t>Wrongdoers- evil people/ sinful people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52606c2f95_1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52606c2f95_1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52606c2f95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52606c2f95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52606c2f95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52606c2f95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Degrading- insulting others, or looking down.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52606c2f95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52606c2f95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rebellious-If you think someone behaves in an unacceptable way and does not do what they are told, you can say they are rebellious.</a:t>
            </a:r>
            <a:br>
              <a:rPr lang="en">
                <a:solidFill>
                  <a:schemeClr val="dk1"/>
                </a:solidFill>
              </a:rPr>
            </a:br>
            <a:r>
              <a:rPr lang="en"/>
              <a:t>Trivial- unimportant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52606c2f95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52606c2f95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400">
                <a:solidFill>
                  <a:schemeClr val="dk1"/>
                </a:solidFill>
                <a:latin typeface="Times New Roman"/>
                <a:ea typeface="Times New Roman"/>
                <a:cs typeface="Times New Roman"/>
                <a:sym typeface="Times New Roman"/>
              </a:rPr>
              <a:t>F</a:t>
            </a:r>
            <a:r>
              <a:rPr lang="en" sz="1400">
                <a:solidFill>
                  <a:schemeClr val="dk1"/>
                </a:solidFill>
                <a:latin typeface="Times New Roman"/>
                <a:ea typeface="Times New Roman"/>
                <a:cs typeface="Times New Roman"/>
                <a:sym typeface="Times New Roman"/>
              </a:rPr>
              <a:t>orbidden- not allowed,haram</a:t>
            </a:r>
            <a:endParaRPr sz="14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400">
                <a:solidFill>
                  <a:schemeClr val="dk1"/>
                </a:solidFill>
                <a:latin typeface="Times New Roman"/>
                <a:ea typeface="Times New Roman"/>
                <a:cs typeface="Times New Roman"/>
                <a:sym typeface="Times New Roman"/>
              </a:rPr>
              <a:t>Norm- normal routine.</a:t>
            </a:r>
            <a:endParaRPr sz="14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52606c2f95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52606c2f95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52f5f9bb0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52f5f9bb0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Assistance- help</a:t>
            </a:r>
            <a:endParaRPr/>
          </a:p>
          <a:p>
            <a:pPr indent="0" lvl="0" marL="0" rtl="0" algn="l">
              <a:spcBef>
                <a:spcPts val="0"/>
              </a:spcBef>
              <a:spcAft>
                <a:spcPts val="0"/>
              </a:spcAft>
              <a:buNone/>
            </a:pPr>
            <a:r>
              <a:rPr lang="en"/>
              <a:t>desire-wish</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7439f0bd7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7439f0bd7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Befriend- Make friends with</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Ask who khadija,aisha, and asiya were. 5 min intro</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52606c2f95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52606c2f95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76883c9a1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76883c9a1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76883c9a1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76883c9a1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more about seen/unseen things. Having no abnormalities/friends/love/family/wealth.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76883c9a1d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76883c9a1d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7765313e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7765313e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7765313e6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7765313e6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52606c2f95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52606c2f95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6e0487212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6e0487212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52606c2f95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52606c2f95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52606c2f95_1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52606c2f95_1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all of these qualities have in common? they are all impulsive reactions/responses caused by anger. the solutions all have to do </a:t>
            </a:r>
            <a:r>
              <a:rPr lang="en"/>
              <a:t>with</a:t>
            </a:r>
            <a:r>
              <a:rPr lang="en"/>
              <a:t> being mindful about your feelings &amp; how you react to things that can make you sad or mad. Ask who is Iblees?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6e04872121_2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6e04872121_2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6e04872121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26e04872121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795ea3cd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795ea3cd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what is hidayah? And what does it mean to be guided by Allah?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795ea3cd1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795ea3cd1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795ea3cd1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795ea3cd1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7aeaf55f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7aeaf55f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7aeaf55f0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7aeaf55f0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7aeaf55f00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7aeaf55f00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6e04872121_2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6e04872121_2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1686750"/>
            <a:ext cx="8520600" cy="1770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85200C"/>
                </a:solidFill>
                <a:latin typeface="Spectral"/>
                <a:ea typeface="Spectral"/>
                <a:cs typeface="Spectral"/>
                <a:sym typeface="Spectral"/>
              </a:rPr>
              <a:t>Islamic Character</a:t>
            </a:r>
            <a:endParaRPr>
              <a:solidFill>
                <a:srgbClr val="85200C"/>
              </a:solidFill>
              <a:latin typeface="Spectral"/>
              <a:ea typeface="Spectral"/>
              <a:cs typeface="Spectral"/>
              <a:sym typeface="Spectral"/>
            </a:endParaRPr>
          </a:p>
          <a:p>
            <a:pPr indent="0" lvl="0" marL="0" rtl="0" algn="ctr">
              <a:spcBef>
                <a:spcPts val="0"/>
              </a:spcBef>
              <a:spcAft>
                <a:spcPts val="0"/>
              </a:spcAft>
              <a:buNone/>
            </a:pPr>
            <a:r>
              <a:rPr lang="en">
                <a:solidFill>
                  <a:srgbClr val="85200C"/>
                </a:solidFill>
                <a:latin typeface="Scheherazade New"/>
                <a:ea typeface="Scheherazade New"/>
                <a:cs typeface="Scheherazade New"/>
                <a:sym typeface="Scheherazade New"/>
              </a:rPr>
              <a:t>شخصية اسلامية</a:t>
            </a:r>
            <a:endParaRPr>
              <a:solidFill>
                <a:srgbClr val="85200C"/>
              </a:solidFill>
              <a:latin typeface="Scheherazade New"/>
              <a:ea typeface="Scheherazade New"/>
              <a:cs typeface="Scheherazade New"/>
              <a:sym typeface="Scheherazade New"/>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b="1" lang="en" sz="2200">
                <a:solidFill>
                  <a:srgbClr val="1C4587"/>
                </a:solidFill>
                <a:latin typeface="Times New Roman"/>
                <a:ea typeface="Times New Roman"/>
                <a:cs typeface="Times New Roman"/>
                <a:sym typeface="Times New Roman"/>
              </a:rPr>
              <a:t>What does B</a:t>
            </a:r>
            <a:r>
              <a:rPr b="1" lang="en" sz="2200">
                <a:solidFill>
                  <a:srgbClr val="1C4587"/>
                </a:solidFill>
                <a:latin typeface="Times New Roman"/>
                <a:ea typeface="Times New Roman"/>
                <a:cs typeface="Times New Roman"/>
                <a:sym typeface="Times New Roman"/>
              </a:rPr>
              <a:t>eautifying</a:t>
            </a:r>
            <a:r>
              <a:rPr b="1" lang="en" sz="2200">
                <a:solidFill>
                  <a:srgbClr val="1C4587"/>
                </a:solidFill>
                <a:latin typeface="Times New Roman"/>
                <a:ea typeface="Times New Roman"/>
                <a:cs typeface="Times New Roman"/>
                <a:sym typeface="Times New Roman"/>
              </a:rPr>
              <a:t> Inner-Self mean?</a:t>
            </a:r>
            <a:endParaRPr sz="2200">
              <a:solidFill>
                <a:srgbClr val="1C4587"/>
              </a:solidFill>
            </a:endParaRPr>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Healing from within the body, or trying to feed good energy to the soul of the body is simply being spiritually clean.</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Some examples of being spiritually healthy are: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Knowing to do the right thing ALWAYS</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Offering genuine kindness to strangers</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Giving generously from the heart</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To value our elders</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Having compassion for those who are less fortunate, and etc.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All of these show a strong sense of faith and integrity in a person. </a:t>
            </a:r>
            <a:r>
              <a:rPr lang="en" sz="1500">
                <a:solidFill>
                  <a:schemeClr val="dk1"/>
                </a:solidFill>
                <a:highlight>
                  <a:srgbClr val="FFF2CC"/>
                </a:highlight>
                <a:latin typeface="EB Garamond Medium"/>
                <a:ea typeface="EB Garamond Medium"/>
                <a:cs typeface="EB Garamond Medium"/>
                <a:sym typeface="EB Garamond Medium"/>
              </a:rPr>
              <a:t>A person who shows these characteristics within themselves are closer to Allah, and understand what it really means to be a Muslim</a:t>
            </a:r>
            <a:r>
              <a:rPr lang="en" sz="1500">
                <a:solidFill>
                  <a:schemeClr val="dk1"/>
                </a:solidFill>
                <a:latin typeface="EB Garamond Medium"/>
                <a:ea typeface="EB Garamond Medium"/>
                <a:cs typeface="EB Garamond Medium"/>
                <a:sym typeface="EB Garamond Medium"/>
              </a:rPr>
              <a:t>.</a:t>
            </a:r>
            <a:endParaRPr sz="2000">
              <a:latin typeface="EB Garamond Medium"/>
              <a:ea typeface="EB Garamond Medium"/>
              <a:cs typeface="EB Garamond Medium"/>
              <a:sym typeface="EB Garamond Medium"/>
            </a:endParaRPr>
          </a:p>
        </p:txBody>
      </p:sp>
      <p:cxnSp>
        <p:nvCxnSpPr>
          <p:cNvPr id="61" name="Google Shape;61;p14"/>
          <p:cNvCxnSpPr/>
          <p:nvPr/>
        </p:nvCxnSpPr>
        <p:spPr>
          <a:xfrm flipH="1" rot="10800000">
            <a:off x="495900" y="10177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4668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990"/>
              <a:buFont typeface="Arial"/>
              <a:buNone/>
            </a:pPr>
            <a:r>
              <a:rPr b="1" lang="en" sz="2000">
                <a:solidFill>
                  <a:srgbClr val="1C4587"/>
                </a:solidFill>
                <a:latin typeface="Times New Roman"/>
                <a:ea typeface="Times New Roman"/>
                <a:cs typeface="Times New Roman"/>
                <a:sym typeface="Times New Roman"/>
              </a:rPr>
              <a:t>Why is it important for a body to be spiritually healthy or clean?</a:t>
            </a:r>
            <a:endParaRPr sz="1520">
              <a:solidFill>
                <a:srgbClr val="1C4587"/>
              </a:solidFill>
            </a:endParaRPr>
          </a:p>
        </p:txBody>
      </p:sp>
      <p:sp>
        <p:nvSpPr>
          <p:cNvPr id="67" name="Google Shape;67;p15"/>
          <p:cNvSpPr txBox="1"/>
          <p:nvPr>
            <p:ph idx="1" type="body"/>
          </p:nvPr>
        </p:nvSpPr>
        <p:spPr>
          <a:xfrm>
            <a:off x="311700" y="970250"/>
            <a:ext cx="8520600" cy="3598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Spirit meaning Inner self. </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The </a:t>
            </a:r>
            <a:r>
              <a:rPr i="1" lang="en" sz="1500">
                <a:solidFill>
                  <a:schemeClr val="dk1"/>
                </a:solidFill>
                <a:latin typeface="EB Garamond Medium"/>
                <a:ea typeface="EB Garamond Medium"/>
                <a:cs typeface="EB Garamond Medium"/>
                <a:sym typeface="EB Garamond Medium"/>
              </a:rPr>
              <a:t>psyche</a:t>
            </a:r>
            <a:r>
              <a:rPr lang="en" sz="1500">
                <a:solidFill>
                  <a:schemeClr val="dk1"/>
                </a:solidFill>
                <a:latin typeface="EB Garamond Medium"/>
                <a:ea typeface="EB Garamond Medium"/>
                <a:cs typeface="EB Garamond Medium"/>
                <a:sym typeface="EB Garamond Medium"/>
              </a:rPr>
              <a:t> (inner-self) of an individual is composed of four parts: </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    </a:t>
            </a:r>
            <a:r>
              <a:rPr lang="en" sz="1500">
                <a:solidFill>
                  <a:schemeClr val="dk1"/>
                </a:solidFill>
                <a:highlight>
                  <a:srgbClr val="FFF2CC"/>
                </a:highlight>
                <a:latin typeface="EB Garamond Medium"/>
                <a:ea typeface="EB Garamond Medium"/>
                <a:cs typeface="EB Garamond Medium"/>
                <a:sym typeface="EB Garamond Medium"/>
              </a:rPr>
              <a:t>The </a:t>
            </a:r>
            <a:r>
              <a:rPr i="1" lang="en" sz="1500">
                <a:solidFill>
                  <a:schemeClr val="dk1"/>
                </a:solidFill>
                <a:highlight>
                  <a:srgbClr val="FFF2CC"/>
                </a:highlight>
                <a:latin typeface="EB Garamond Medium"/>
                <a:ea typeface="EB Garamond Medium"/>
                <a:cs typeface="EB Garamond Medium"/>
                <a:sym typeface="EB Garamond Medium"/>
              </a:rPr>
              <a:t>heart</a:t>
            </a:r>
            <a:r>
              <a:rPr lang="en" sz="1500">
                <a:solidFill>
                  <a:schemeClr val="dk1"/>
                </a:solidFill>
                <a:highlight>
                  <a:srgbClr val="FFF2CC"/>
                </a:highlight>
                <a:latin typeface="EB Garamond Medium"/>
                <a:ea typeface="EB Garamond Medium"/>
                <a:cs typeface="EB Garamond Medium"/>
                <a:sym typeface="EB Garamond Medium"/>
              </a:rPr>
              <a:t> (qalb), The </a:t>
            </a:r>
            <a:r>
              <a:rPr i="1" lang="en" sz="1500">
                <a:solidFill>
                  <a:schemeClr val="dk1"/>
                </a:solidFill>
                <a:highlight>
                  <a:srgbClr val="FFF2CC"/>
                </a:highlight>
                <a:latin typeface="EB Garamond Medium"/>
                <a:ea typeface="EB Garamond Medium"/>
                <a:cs typeface="EB Garamond Medium"/>
                <a:sym typeface="EB Garamond Medium"/>
              </a:rPr>
              <a:t>spirit</a:t>
            </a:r>
            <a:r>
              <a:rPr lang="en" sz="1500">
                <a:solidFill>
                  <a:schemeClr val="dk1"/>
                </a:solidFill>
                <a:highlight>
                  <a:srgbClr val="FFF2CC"/>
                </a:highlight>
                <a:latin typeface="EB Garamond Medium"/>
                <a:ea typeface="EB Garamond Medium"/>
                <a:cs typeface="EB Garamond Medium"/>
                <a:sym typeface="EB Garamond Medium"/>
              </a:rPr>
              <a:t> (ruh), The </a:t>
            </a:r>
            <a:r>
              <a:rPr i="1" lang="en" sz="1500">
                <a:solidFill>
                  <a:schemeClr val="dk1"/>
                </a:solidFill>
                <a:highlight>
                  <a:srgbClr val="FFF2CC"/>
                </a:highlight>
                <a:latin typeface="EB Garamond Medium"/>
                <a:ea typeface="EB Garamond Medium"/>
                <a:cs typeface="EB Garamond Medium"/>
                <a:sym typeface="EB Garamond Medium"/>
              </a:rPr>
              <a:t>self</a:t>
            </a:r>
            <a:r>
              <a:rPr lang="en" sz="1500">
                <a:solidFill>
                  <a:schemeClr val="dk1"/>
                </a:solidFill>
                <a:highlight>
                  <a:srgbClr val="FFF2CC"/>
                </a:highlight>
                <a:latin typeface="EB Garamond Medium"/>
                <a:ea typeface="EB Garamond Medium"/>
                <a:cs typeface="EB Garamond Medium"/>
                <a:sym typeface="EB Garamond Medium"/>
              </a:rPr>
              <a:t> or </a:t>
            </a:r>
            <a:r>
              <a:rPr i="1" lang="en" sz="1500">
                <a:solidFill>
                  <a:schemeClr val="dk1"/>
                </a:solidFill>
                <a:highlight>
                  <a:srgbClr val="FFF2CC"/>
                </a:highlight>
                <a:latin typeface="EB Garamond Medium"/>
                <a:ea typeface="EB Garamond Medium"/>
                <a:cs typeface="EB Garamond Medium"/>
                <a:sym typeface="EB Garamond Medium"/>
              </a:rPr>
              <a:t>ego</a:t>
            </a:r>
            <a:r>
              <a:rPr lang="en" sz="1500">
                <a:solidFill>
                  <a:schemeClr val="dk1"/>
                </a:solidFill>
                <a:highlight>
                  <a:srgbClr val="FFF2CC"/>
                </a:highlight>
                <a:latin typeface="EB Garamond Medium"/>
                <a:ea typeface="EB Garamond Medium"/>
                <a:cs typeface="EB Garamond Medium"/>
                <a:sym typeface="EB Garamond Medium"/>
              </a:rPr>
              <a:t> (nafs), and The </a:t>
            </a:r>
            <a:r>
              <a:rPr i="1" lang="en" sz="1500">
                <a:solidFill>
                  <a:schemeClr val="dk1"/>
                </a:solidFill>
                <a:highlight>
                  <a:srgbClr val="FFF2CC"/>
                </a:highlight>
                <a:latin typeface="EB Garamond Medium"/>
                <a:ea typeface="EB Garamond Medium"/>
                <a:cs typeface="EB Garamond Medium"/>
                <a:sym typeface="EB Garamond Medium"/>
              </a:rPr>
              <a:t>mind</a:t>
            </a:r>
            <a:r>
              <a:rPr lang="en" sz="1500">
                <a:solidFill>
                  <a:schemeClr val="dk1"/>
                </a:solidFill>
                <a:highlight>
                  <a:srgbClr val="FFF2CC"/>
                </a:highlight>
                <a:latin typeface="EB Garamond Medium"/>
                <a:ea typeface="EB Garamond Medium"/>
                <a:cs typeface="EB Garamond Medium"/>
                <a:sym typeface="EB Garamond Medium"/>
              </a:rPr>
              <a:t> (‘aql).</a:t>
            </a:r>
            <a:endParaRPr sz="1500">
              <a:solidFill>
                <a:schemeClr val="dk1"/>
              </a:solidFill>
              <a:highlight>
                <a:srgbClr val="FFF2CC"/>
              </a:highlight>
              <a:latin typeface="EB Garamond Medium"/>
              <a:ea typeface="EB Garamond Medium"/>
              <a:cs typeface="EB Garamond Medium"/>
              <a:sym typeface="EB Garamond Medium"/>
            </a:endParaRPr>
          </a:p>
          <a:p>
            <a:pPr indent="0" lvl="0" marL="45720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These 4 simply combined together is the soul inside a body. The spiritual part of a person gives life to the body. Otherwise it's simply a body of clay.</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To keep our soul or heart clean, just like we treat ourselves with medical treatment to avoid illness or to improve our health and well being, our soul can also suffer from spiritual illness, such as:</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Char char="-"/>
            </a:pPr>
            <a:r>
              <a:rPr i="1" lang="en" sz="1500">
                <a:solidFill>
                  <a:schemeClr val="dk1"/>
                </a:solidFill>
                <a:latin typeface="EB Garamond Medium"/>
                <a:ea typeface="EB Garamond Medium"/>
                <a:cs typeface="EB Garamond Medium"/>
                <a:sym typeface="EB Garamond Medium"/>
              </a:rPr>
              <a:t>Takabbur/</a:t>
            </a:r>
            <a:r>
              <a:rPr lang="en" sz="1500">
                <a:solidFill>
                  <a:schemeClr val="dk1"/>
                </a:solidFill>
                <a:latin typeface="EB Garamond Medium"/>
                <a:ea typeface="EB Garamond Medium"/>
                <a:cs typeface="EB Garamond Medium"/>
                <a:sym typeface="EB Garamond Medium"/>
              </a:rPr>
              <a:t>ﺗَﻜَﺒُّﺮ (pride &amp; arrogance),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Char char="-"/>
            </a:pPr>
            <a:r>
              <a:rPr i="1" lang="en" sz="1500">
                <a:solidFill>
                  <a:schemeClr val="dk1"/>
                </a:solidFill>
                <a:latin typeface="EB Garamond Medium"/>
                <a:ea typeface="EB Garamond Medium"/>
                <a:cs typeface="EB Garamond Medium"/>
                <a:sym typeface="EB Garamond Medium"/>
              </a:rPr>
              <a:t>Hasad/حَسَد </a:t>
            </a:r>
            <a:r>
              <a:rPr lang="en" sz="1500">
                <a:solidFill>
                  <a:schemeClr val="dk1"/>
                </a:solidFill>
                <a:latin typeface="EB Garamond Medium"/>
                <a:ea typeface="EB Garamond Medium"/>
                <a:cs typeface="EB Garamond Medium"/>
                <a:sym typeface="EB Garamond Medium"/>
              </a:rPr>
              <a:t>(envy),</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Char char="-"/>
            </a:pPr>
            <a:r>
              <a:rPr i="1" lang="en" sz="1500">
                <a:solidFill>
                  <a:schemeClr val="dk1"/>
                </a:solidFill>
                <a:latin typeface="EB Garamond Medium"/>
                <a:ea typeface="EB Garamond Medium"/>
                <a:cs typeface="EB Garamond Medium"/>
                <a:sym typeface="EB Garamond Medium"/>
              </a:rPr>
              <a:t>Kufran-un-ni'ama/كفران النعمة </a:t>
            </a:r>
            <a:r>
              <a:rPr lang="en" sz="1500">
                <a:solidFill>
                  <a:schemeClr val="dk1"/>
                </a:solidFill>
                <a:latin typeface="EB Garamond Medium"/>
                <a:ea typeface="EB Garamond Medium"/>
                <a:cs typeface="EB Garamond Medium"/>
                <a:sym typeface="EB Garamond Medium"/>
              </a:rPr>
              <a:t>(ingratitude or ungrateful),</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Char char="-"/>
            </a:pPr>
            <a:r>
              <a:rPr i="1" lang="en" sz="1500">
                <a:solidFill>
                  <a:schemeClr val="dk1"/>
                </a:solidFill>
                <a:latin typeface="EB Garamond Medium"/>
                <a:ea typeface="EB Garamond Medium"/>
                <a:cs typeface="EB Garamond Medium"/>
                <a:sym typeface="EB Garamond Medium"/>
              </a:rPr>
              <a:t>Hubb-al-jah/حب الجاہ </a:t>
            </a:r>
            <a:r>
              <a:rPr lang="en" sz="1500">
                <a:solidFill>
                  <a:schemeClr val="dk1"/>
                </a:solidFill>
                <a:latin typeface="EB Garamond Medium"/>
                <a:ea typeface="EB Garamond Medium"/>
                <a:cs typeface="EB Garamond Medium"/>
                <a:sym typeface="EB Garamond Medium"/>
              </a:rPr>
              <a:t>(love of fame),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Char char="-"/>
            </a:pPr>
            <a:r>
              <a:rPr i="1" lang="en" sz="1500">
                <a:solidFill>
                  <a:schemeClr val="dk1"/>
                </a:solidFill>
                <a:latin typeface="EB Garamond Medium"/>
                <a:ea typeface="EB Garamond Medium"/>
                <a:cs typeface="EB Garamond Medium"/>
                <a:sym typeface="EB Garamond Medium"/>
              </a:rPr>
              <a:t>Hubb-al-mal/حب المال </a:t>
            </a:r>
            <a:r>
              <a:rPr lang="en" sz="1500">
                <a:solidFill>
                  <a:schemeClr val="dk1"/>
                </a:solidFill>
                <a:latin typeface="EB Garamond Medium"/>
                <a:ea typeface="EB Garamond Medium"/>
                <a:cs typeface="EB Garamond Medium"/>
                <a:sym typeface="EB Garamond Medium"/>
              </a:rPr>
              <a:t>(love of wealth) and etc.</a:t>
            </a:r>
            <a:br>
              <a:rPr lang="en" sz="1500">
                <a:solidFill>
                  <a:schemeClr val="dk1"/>
                </a:solidFill>
                <a:highlight>
                  <a:srgbClr val="FFF2CC"/>
                </a:highlight>
                <a:latin typeface="EB Garamond Medium"/>
                <a:ea typeface="EB Garamond Medium"/>
                <a:cs typeface="EB Garamond Medium"/>
                <a:sym typeface="EB Garamond Medium"/>
              </a:rPr>
            </a:br>
            <a:r>
              <a:rPr lang="en" sz="1500">
                <a:solidFill>
                  <a:schemeClr val="dk1"/>
                </a:solidFill>
                <a:highlight>
                  <a:srgbClr val="FFF2CC"/>
                </a:highlight>
                <a:latin typeface="EB Garamond Medium"/>
                <a:ea typeface="EB Garamond Medium"/>
                <a:cs typeface="EB Garamond Medium"/>
                <a:sym typeface="EB Garamond Medium"/>
              </a:rPr>
              <a:t>     *It is a responsibility of every muslim to keep their soul and heart clean and pure.*</a:t>
            </a:r>
            <a:endParaRPr sz="1500">
              <a:solidFill>
                <a:schemeClr val="dk1"/>
              </a:solidFill>
              <a:highlight>
                <a:srgbClr val="FFF2CC"/>
              </a:highlight>
              <a:latin typeface="EB Garamond Medium"/>
              <a:ea typeface="EB Garamond Medium"/>
              <a:cs typeface="EB Garamond Medium"/>
              <a:sym typeface="EB Garamond Medium"/>
            </a:endParaRPr>
          </a:p>
        </p:txBody>
      </p:sp>
      <p:cxnSp>
        <p:nvCxnSpPr>
          <p:cNvPr id="68" name="Google Shape;68;p15"/>
          <p:cNvCxnSpPr/>
          <p:nvPr/>
        </p:nvCxnSpPr>
        <p:spPr>
          <a:xfrm flipH="1" rot="10800000">
            <a:off x="495900" y="10177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idx="1" type="body"/>
          </p:nvPr>
        </p:nvSpPr>
        <p:spPr>
          <a:xfrm>
            <a:off x="311700" y="327325"/>
            <a:ext cx="8520600" cy="424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700">
                <a:solidFill>
                  <a:schemeClr val="dk1"/>
                </a:solidFill>
                <a:latin typeface="EB Garamond SemiBold"/>
                <a:ea typeface="EB Garamond SemiBold"/>
                <a:cs typeface="EB Garamond SemiBold"/>
                <a:sym typeface="EB Garamond SemiBold"/>
              </a:rPr>
              <a:t>Allah ﷻ says in the Qur’an:</a:t>
            </a:r>
            <a:endParaRPr sz="1700">
              <a:solidFill>
                <a:schemeClr val="dk1"/>
              </a:solidFill>
              <a:latin typeface="EB Garamond SemiBold"/>
              <a:ea typeface="EB Garamond SemiBold"/>
              <a:cs typeface="EB Garamond SemiBold"/>
              <a:sym typeface="EB Garamond SemiBold"/>
            </a:endParaRPr>
          </a:p>
          <a:p>
            <a:pPr indent="-323850" lvl="0" marL="457200" rtl="0" algn="l">
              <a:spcBef>
                <a:spcPts val="0"/>
              </a:spcBef>
              <a:spcAft>
                <a:spcPts val="0"/>
              </a:spcAft>
              <a:buClr>
                <a:schemeClr val="dk1"/>
              </a:buClr>
              <a:buSzPts val="1500"/>
              <a:buFont typeface="EB Garamond Medium"/>
              <a:buChar char="-"/>
            </a:pPr>
            <a:r>
              <a:rPr i="1" lang="en" sz="1500">
                <a:solidFill>
                  <a:schemeClr val="dk1"/>
                </a:solidFill>
                <a:highlight>
                  <a:srgbClr val="FFF2CC"/>
                </a:highlight>
                <a:latin typeface="EB Garamond Medium"/>
                <a:ea typeface="EB Garamond Medium"/>
                <a:cs typeface="EB Garamond Medium"/>
                <a:sym typeface="EB Garamond Medium"/>
              </a:rPr>
              <a:t>‘Successful indeed are those who purify themselves’(Quran 87:14)</a:t>
            </a:r>
            <a:endParaRPr i="1" sz="1500">
              <a:solidFill>
                <a:schemeClr val="dk1"/>
              </a:solidFill>
              <a:highlight>
                <a:srgbClr val="FFF2CC"/>
              </a:highlight>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i="1" lang="en" sz="1500">
                <a:solidFill>
                  <a:schemeClr val="dk1"/>
                </a:solidFill>
                <a:highlight>
                  <a:srgbClr val="FFF2CC"/>
                </a:highlight>
                <a:latin typeface="EB Garamond Medium"/>
                <a:ea typeface="EB Garamond Medium"/>
                <a:cs typeface="EB Garamond Medium"/>
                <a:sym typeface="EB Garamond Medium"/>
              </a:rPr>
              <a:t>‘As for those who struggle in our cause, we will surely guide them along our way, and Allah is certainly with the good-doers’(Quran 29:69)</a:t>
            </a:r>
            <a:endParaRPr i="1" sz="1500">
              <a:solidFill>
                <a:schemeClr val="dk1"/>
              </a:solidFill>
              <a:highlight>
                <a:srgbClr val="FFF2CC"/>
              </a:highlight>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i="1" lang="en" sz="1500">
                <a:solidFill>
                  <a:schemeClr val="dk1"/>
                </a:solidFill>
                <a:highlight>
                  <a:srgbClr val="FFF2CC"/>
                </a:highlight>
                <a:latin typeface="EB Garamond Medium"/>
                <a:ea typeface="EB Garamond Medium"/>
                <a:cs typeface="EB Garamond Medium"/>
                <a:sym typeface="EB Garamond Medium"/>
              </a:rPr>
              <a:t>‘The gardens of eternity(endless time), under which rivers flow, where they will stay forever. That is the reward of those who purify themselves.’(Quran 20:76)</a:t>
            </a:r>
            <a:endParaRPr i="1"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700">
                <a:solidFill>
                  <a:schemeClr val="dk1"/>
                </a:solidFill>
                <a:latin typeface="EB Garamond SemiBold"/>
                <a:ea typeface="EB Garamond SemiBold"/>
                <a:cs typeface="EB Garamond SemiBold"/>
                <a:sym typeface="EB Garamond SemiBold"/>
              </a:rPr>
              <a:t>WHAT ARE OUR GOALS?</a:t>
            </a:r>
            <a:endParaRPr sz="1700">
              <a:solidFill>
                <a:schemeClr val="dk1"/>
              </a:solidFill>
              <a:latin typeface="EB Garamond SemiBold"/>
              <a:ea typeface="EB Garamond SemiBold"/>
              <a:cs typeface="EB Garamond SemiBold"/>
              <a:sym typeface="EB Garamond SemiBold"/>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On the Day of Judgement, we will be presented “inside out”, meaning we will be judged by our soul, not the body.</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The people who have taken the greatest care to protect their soul will be the most beautiful, regardless of their physical appearance on Earth.</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Those who have neglected to follow His instructions will turn up as ugly as their hearts were on Earth.</a:t>
            </a:r>
            <a:endParaRPr>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SzPts val="990"/>
              <a:buNone/>
            </a:pPr>
            <a:r>
              <a:rPr b="1" lang="en" sz="2220">
                <a:solidFill>
                  <a:srgbClr val="1C4587"/>
                </a:solidFill>
                <a:latin typeface="Times New Roman"/>
                <a:ea typeface="Times New Roman"/>
                <a:cs typeface="Times New Roman"/>
                <a:sym typeface="Times New Roman"/>
              </a:rPr>
              <a:t>To cleanse our inner self, the goal here is to:</a:t>
            </a:r>
            <a:endParaRPr b="1" sz="2220">
              <a:solidFill>
                <a:srgbClr val="1C4587"/>
              </a:solidFill>
              <a:latin typeface="Times New Roman"/>
              <a:ea typeface="Times New Roman"/>
              <a:cs typeface="Times New Roman"/>
              <a:sym typeface="Times New Roman"/>
            </a:endParaRPr>
          </a:p>
        </p:txBody>
      </p:sp>
      <p:sp>
        <p:nvSpPr>
          <p:cNvPr id="79" name="Google Shape;79;p17"/>
          <p:cNvSpPr txBox="1"/>
          <p:nvPr>
            <p:ph idx="1" type="body"/>
          </p:nvPr>
        </p:nvSpPr>
        <p:spPr>
          <a:xfrm>
            <a:off x="311700" y="1187850"/>
            <a:ext cx="8520600" cy="3488100"/>
          </a:xfrm>
          <a:prstGeom prst="rect">
            <a:avLst/>
          </a:prstGeom>
        </p:spPr>
        <p:txBody>
          <a:bodyPr anchorCtr="0" anchor="t" bIns="91425" lIns="91425" spcFirstLastPara="1" rIns="91425" wrap="square" tIns="91425">
            <a:noAutofit/>
          </a:bodyPr>
          <a:lstStyle/>
          <a:p>
            <a:pPr indent="-323850" lvl="0" marL="914400" rtl="0" algn="l">
              <a:spcBef>
                <a:spcPts val="0"/>
              </a:spcBef>
              <a:spcAft>
                <a:spcPts val="0"/>
              </a:spcAft>
              <a:buClr>
                <a:srgbClr val="B45F06"/>
              </a:buClr>
              <a:buSzPts val="1500"/>
              <a:buFont typeface="Times New Roman"/>
              <a:buAutoNum type="romanUcPeriod"/>
            </a:pPr>
            <a:r>
              <a:rPr lang="en" sz="1500">
                <a:solidFill>
                  <a:srgbClr val="B45F06"/>
                </a:solidFill>
                <a:latin typeface="EB Garamond Medium"/>
                <a:ea typeface="EB Garamond Medium"/>
                <a:cs typeface="EB Garamond Medium"/>
                <a:sym typeface="EB Garamond Medium"/>
              </a:rPr>
              <a:t>Ijtinab/اجتناب (Avoid)</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Abstain/Avoid from the things that harm you by ridding your inner-self of harmful acts such as anger, jealousy, love of the world, love of fame, being mean, greed, calamities of the tongue,etc.</a:t>
            </a:r>
            <a:br>
              <a:rPr lang="en" sz="1500">
                <a:solidFill>
                  <a:schemeClr val="dk1"/>
                </a:solidFill>
                <a:latin typeface="EB Garamond Medium"/>
                <a:ea typeface="EB Garamond Medium"/>
                <a:cs typeface="EB Garamond Medium"/>
                <a:sym typeface="EB Garamond Medium"/>
              </a:rPr>
            </a:br>
            <a:endParaRPr sz="1500">
              <a:solidFill>
                <a:schemeClr val="dk1"/>
              </a:solidFill>
              <a:latin typeface="EB Garamond Medium"/>
              <a:ea typeface="EB Garamond Medium"/>
              <a:cs typeface="EB Garamond Medium"/>
              <a:sym typeface="EB Garamond Medium"/>
            </a:endParaRPr>
          </a:p>
          <a:p>
            <a:pPr indent="-323850" lvl="0" marL="914400" rtl="0" algn="l">
              <a:spcBef>
                <a:spcPts val="0"/>
              </a:spcBef>
              <a:spcAft>
                <a:spcPts val="0"/>
              </a:spcAft>
              <a:buClr>
                <a:srgbClr val="B45F06"/>
              </a:buClr>
              <a:buSzPts val="1500"/>
              <a:buFont typeface="Times New Roman"/>
              <a:buAutoNum type="romanUcPeriod"/>
            </a:pPr>
            <a:r>
              <a:rPr lang="en" sz="1500">
                <a:solidFill>
                  <a:srgbClr val="B45F06"/>
                </a:solidFill>
                <a:latin typeface="EB Garamond Medium"/>
                <a:ea typeface="EB Garamond Medium"/>
                <a:cs typeface="EB Garamond Medium"/>
                <a:sym typeface="EB Garamond Medium"/>
              </a:rPr>
              <a:t>Imtithal/امتثال (To Follow)</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Carry out the Actions required to benefit you by enhancing your heart with good/noble attributes of dedication, gratitude, fear of Allah, hope, unity, trusting Allah, love people for the sake of Allah, being truthful, having regret for past sins, and so on.</a:t>
            </a:r>
            <a:br>
              <a:rPr lang="en" sz="1500">
                <a:solidFill>
                  <a:schemeClr val="dk1"/>
                </a:solidFill>
                <a:latin typeface="EB Garamond Medium"/>
                <a:ea typeface="EB Garamond Medium"/>
                <a:cs typeface="EB Garamond Medium"/>
                <a:sym typeface="EB Garamond Medium"/>
              </a:rPr>
            </a:br>
            <a:endParaRPr sz="1500">
              <a:solidFill>
                <a:schemeClr val="dk1"/>
              </a:solidFill>
              <a:latin typeface="EB Garamond Medium"/>
              <a:ea typeface="EB Garamond Medium"/>
              <a:cs typeface="EB Garamond Medium"/>
              <a:sym typeface="EB Garamond Medium"/>
            </a:endParaRPr>
          </a:p>
          <a:p>
            <a:pPr indent="-323850" lvl="0" marL="914400" rtl="0" algn="l">
              <a:spcBef>
                <a:spcPts val="0"/>
              </a:spcBef>
              <a:spcAft>
                <a:spcPts val="0"/>
              </a:spcAft>
              <a:buClr>
                <a:srgbClr val="B45F06"/>
              </a:buClr>
              <a:buSzPts val="1500"/>
              <a:buFont typeface="Times New Roman"/>
              <a:buAutoNum type="romanUcPeriod"/>
            </a:pPr>
            <a:r>
              <a:rPr lang="en" sz="1500">
                <a:solidFill>
                  <a:schemeClr val="dk1"/>
                </a:solidFill>
                <a:latin typeface="EB Garamond Medium"/>
                <a:ea typeface="EB Garamond Medium"/>
                <a:cs typeface="EB Garamond Medium"/>
                <a:sym typeface="EB Garamond Medium"/>
              </a:rPr>
              <a:t>Seek the good pleasure</a:t>
            </a:r>
            <a:r>
              <a:rPr lang="en" sz="1500">
                <a:solidFill>
                  <a:srgbClr val="B45F06"/>
                </a:solidFill>
                <a:latin typeface="EB Garamond Medium"/>
                <a:ea typeface="EB Garamond Medium"/>
                <a:cs typeface="EB Garamond Medium"/>
                <a:sym typeface="EB Garamond Medium"/>
              </a:rPr>
              <a:t> (ridwan/رضوان) </a:t>
            </a:r>
            <a:r>
              <a:rPr lang="en" sz="1500">
                <a:solidFill>
                  <a:schemeClr val="dk1"/>
                </a:solidFill>
                <a:latin typeface="EB Garamond Medium"/>
                <a:ea typeface="EB Garamond Medium"/>
                <a:cs typeface="EB Garamond Medium"/>
                <a:sym typeface="EB Garamond Medium"/>
              </a:rPr>
              <a:t>of Allah</a:t>
            </a:r>
            <a:br>
              <a:rPr lang="en" sz="1500">
                <a:solidFill>
                  <a:schemeClr val="dk1"/>
                </a:solidFill>
                <a:latin typeface="Times New Roman"/>
                <a:ea typeface="Times New Roman"/>
                <a:cs typeface="Times New Roman"/>
                <a:sym typeface="Times New Roman"/>
              </a:rPr>
            </a:b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900">
              <a:solidFill>
                <a:schemeClr val="dk1"/>
              </a:solidFill>
              <a:latin typeface="Times New Roman"/>
              <a:ea typeface="Times New Roman"/>
              <a:cs typeface="Times New Roman"/>
              <a:sym typeface="Times New Roman"/>
            </a:endParaRPr>
          </a:p>
        </p:txBody>
      </p:sp>
      <p:cxnSp>
        <p:nvCxnSpPr>
          <p:cNvPr id="80" name="Google Shape;80;p17"/>
          <p:cNvCxnSpPr/>
          <p:nvPr/>
        </p:nvCxnSpPr>
        <p:spPr>
          <a:xfrm flipH="1" rot="10800000">
            <a:off x="495900" y="10177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ctrTitle"/>
          </p:nvPr>
        </p:nvSpPr>
        <p:spPr>
          <a:xfrm>
            <a:off x="311700" y="744575"/>
            <a:ext cx="8520600" cy="25170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b="1" i="1" lang="en" sz="2200">
                <a:solidFill>
                  <a:srgbClr val="A61C00"/>
                </a:solidFill>
                <a:latin typeface="Times New Roman"/>
                <a:ea typeface="Times New Roman"/>
                <a:cs typeface="Times New Roman"/>
                <a:sym typeface="Times New Roman"/>
              </a:rPr>
              <a:t>Now, Let’s learn about the Problems, Their Signs and Symptoms, and</a:t>
            </a:r>
            <a:br>
              <a:rPr b="1" i="1" lang="en" sz="2200">
                <a:solidFill>
                  <a:srgbClr val="A61C00"/>
                </a:solidFill>
                <a:latin typeface="Times New Roman"/>
                <a:ea typeface="Times New Roman"/>
                <a:cs typeface="Times New Roman"/>
                <a:sym typeface="Times New Roman"/>
              </a:rPr>
            </a:br>
            <a:r>
              <a:rPr b="1" i="1" lang="en" sz="2200">
                <a:solidFill>
                  <a:srgbClr val="A61C00"/>
                </a:solidFill>
                <a:latin typeface="Times New Roman"/>
                <a:ea typeface="Times New Roman"/>
                <a:cs typeface="Times New Roman"/>
                <a:sym typeface="Times New Roman"/>
              </a:rPr>
              <a:t>                                              Their Treatments.</a:t>
            </a:r>
            <a:endParaRPr i="1" sz="2400">
              <a:solidFill>
                <a:srgbClr val="A61C00"/>
              </a:solidFill>
              <a:latin typeface="Times New Roman"/>
              <a:ea typeface="Times New Roman"/>
              <a:cs typeface="Times New Roman"/>
              <a:sym typeface="Times New Roman"/>
            </a:endParaRPr>
          </a:p>
          <a:p>
            <a:pPr indent="0" lvl="0" marL="0" rtl="0" algn="ctr">
              <a:spcBef>
                <a:spcPts val="0"/>
              </a:spcBef>
              <a:spcAft>
                <a:spcPts val="0"/>
              </a:spcAft>
              <a:buNone/>
            </a:pPr>
            <a:r>
              <a:t/>
            </a:r>
            <a:endParaRPr sz="240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93525"/>
            <a:ext cx="8520600" cy="50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200">
                <a:solidFill>
                  <a:srgbClr val="1C4587"/>
                </a:solidFill>
                <a:latin typeface="Times New Roman"/>
                <a:ea typeface="Times New Roman"/>
                <a:cs typeface="Times New Roman"/>
                <a:sym typeface="Times New Roman"/>
              </a:rPr>
              <a:t>Extravagance/الإسْرَاف(Al-Israf)</a:t>
            </a:r>
            <a:endParaRPr b="1" sz="2200">
              <a:solidFill>
                <a:srgbClr val="1C4587"/>
              </a:solidFill>
              <a:latin typeface="Times New Roman"/>
              <a:ea typeface="Times New Roman"/>
              <a:cs typeface="Times New Roman"/>
              <a:sym typeface="Times New Roman"/>
            </a:endParaRPr>
          </a:p>
        </p:txBody>
      </p:sp>
      <p:sp>
        <p:nvSpPr>
          <p:cNvPr id="91" name="Google Shape;91;p19"/>
          <p:cNvSpPr txBox="1"/>
          <p:nvPr>
            <p:ph idx="1" type="body"/>
          </p:nvPr>
        </p:nvSpPr>
        <p:spPr>
          <a:xfrm>
            <a:off x="311700" y="666175"/>
            <a:ext cx="8520600" cy="432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Being extravagant means spending money or using resources without holding back. It is also called wastefulness or lavishness. It means when someone spends or consumes too much, beyond what they actually need or what is sensible.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7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700" u="sng">
                <a:solidFill>
                  <a:schemeClr val="dk1"/>
                </a:solidFill>
                <a:latin typeface="EB Garamond SemiBold"/>
                <a:ea typeface="EB Garamond SemiBold"/>
                <a:cs typeface="EB Garamond SemiBold"/>
                <a:sym typeface="EB Garamond SemiBold"/>
              </a:rPr>
              <a:t>Signs &amp; Symptoms</a:t>
            </a:r>
            <a:endParaRPr sz="1700" u="sng">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Clr>
                <a:schemeClr val="dk1"/>
              </a:buClr>
              <a:buSzPts val="1100"/>
              <a:buFont typeface="Arial"/>
              <a:buNone/>
            </a:pPr>
            <a:r>
              <a:t/>
            </a:r>
            <a:endParaRPr sz="12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Overeating/wasting water &amp; food</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Eating after </a:t>
            </a:r>
            <a:r>
              <a:rPr lang="en" sz="1500">
                <a:solidFill>
                  <a:schemeClr val="dk1"/>
                </a:solidFill>
                <a:latin typeface="EB Garamond Medium"/>
                <a:ea typeface="EB Garamond Medium"/>
                <a:cs typeface="EB Garamond Medium"/>
                <a:sym typeface="EB Garamond Medium"/>
              </a:rPr>
              <a:t>you</a:t>
            </a:r>
            <a:r>
              <a:rPr lang="en" sz="1500">
                <a:solidFill>
                  <a:schemeClr val="dk1"/>
                </a:solidFill>
                <a:latin typeface="EB Garamond Medium"/>
                <a:ea typeface="EB Garamond Medium"/>
                <a:cs typeface="EB Garamond Medium"/>
                <a:sym typeface="EB Garamond Medium"/>
              </a:rPr>
              <a:t> are full. </a:t>
            </a:r>
            <a:r>
              <a:rPr lang="en" sz="1500">
                <a:solidFill>
                  <a:schemeClr val="dk1"/>
                </a:solidFill>
                <a:latin typeface="EB Garamond Medium"/>
                <a:ea typeface="EB Garamond Medium"/>
                <a:cs typeface="EB Garamond Medium"/>
                <a:sym typeface="EB Garamond Medium"/>
              </a:rPr>
              <a:t>You</a:t>
            </a:r>
            <a:r>
              <a:rPr lang="en" sz="1500">
                <a:solidFill>
                  <a:schemeClr val="dk1"/>
                </a:solidFill>
                <a:latin typeface="EB Garamond Medium"/>
                <a:ea typeface="EB Garamond Medium"/>
                <a:cs typeface="EB Garamond Medium"/>
                <a:sym typeface="EB Garamond Medium"/>
              </a:rPr>
              <a:t> are not aware of the water that </a:t>
            </a:r>
            <a:r>
              <a:rPr lang="en" sz="1500">
                <a:solidFill>
                  <a:schemeClr val="dk1"/>
                </a:solidFill>
                <a:latin typeface="EB Garamond Medium"/>
                <a:ea typeface="EB Garamond Medium"/>
                <a:cs typeface="EB Garamond Medium"/>
                <a:sym typeface="EB Garamond Medium"/>
              </a:rPr>
              <a:t>you</a:t>
            </a:r>
            <a:r>
              <a:rPr lang="en" sz="1500">
                <a:solidFill>
                  <a:schemeClr val="dk1"/>
                </a:solidFill>
                <a:latin typeface="EB Garamond Medium"/>
                <a:ea typeface="EB Garamond Medium"/>
                <a:cs typeface="EB Garamond Medium"/>
                <a:sym typeface="EB Garamond Medium"/>
              </a:rPr>
              <a:t> waste while making wudu.</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Extravagance is also the way you spend money as well.</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2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Brand flaunting</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Showing-off to attract attention of others, false pride. Looking down upon others because of stylish design of your new worldly item.</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2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Hoarding unused items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Purchasing stuff you don’t need, or expensive name brand products to make people admire you.</a:t>
            </a:r>
            <a:endParaRPr sz="1500">
              <a:solidFill>
                <a:schemeClr val="dk1"/>
              </a:solidFill>
              <a:latin typeface="EB Garamond Medium"/>
              <a:ea typeface="EB Garamond Medium"/>
              <a:cs typeface="EB Garamond Medium"/>
              <a:sym typeface="EB Garamond Medium"/>
            </a:endParaRPr>
          </a:p>
          <a:p>
            <a:pPr indent="0" lvl="0" marL="0" rtl="0" algn="l">
              <a:lnSpc>
                <a:spcPct val="105000"/>
              </a:lnSpc>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p:txBody>
      </p:sp>
      <p:cxnSp>
        <p:nvCxnSpPr>
          <p:cNvPr id="92" name="Google Shape;92;p19"/>
          <p:cNvCxnSpPr/>
          <p:nvPr/>
        </p:nvCxnSpPr>
        <p:spPr>
          <a:xfrm flipH="1" rot="10800000">
            <a:off x="495900" y="66617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126850"/>
            <a:ext cx="8520600" cy="41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Extravagance</a:t>
            </a:r>
            <a:endParaRPr i="1"/>
          </a:p>
        </p:txBody>
      </p:sp>
      <p:sp>
        <p:nvSpPr>
          <p:cNvPr id="98" name="Google Shape;98;p20"/>
          <p:cNvSpPr txBox="1"/>
          <p:nvPr>
            <p:ph idx="1" type="body"/>
          </p:nvPr>
        </p:nvSpPr>
        <p:spPr>
          <a:xfrm>
            <a:off x="311700" y="689600"/>
            <a:ext cx="8520600" cy="4126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323850" lvl="0" marL="457200" rtl="0" algn="l">
              <a:lnSpc>
                <a:spcPct val="105000"/>
              </a:lnSpc>
              <a:spcBef>
                <a:spcPts val="120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I</a:t>
            </a:r>
            <a:r>
              <a:rPr b="1" lang="en" sz="1500">
                <a:solidFill>
                  <a:srgbClr val="B45F06"/>
                </a:solidFill>
                <a:latin typeface="EB Garamond"/>
                <a:ea typeface="EB Garamond"/>
                <a:cs typeface="EB Garamond"/>
                <a:sym typeface="EB Garamond"/>
              </a:rPr>
              <a:t>dentify your extravagance</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Find a balance. Figure out where you are doing too much  &amp; not doing enough.</a:t>
            </a:r>
            <a:endParaRPr sz="1500">
              <a:solidFill>
                <a:schemeClr val="dk1"/>
              </a:solidFill>
              <a:latin typeface="EB Garamond Medium"/>
              <a:ea typeface="EB Garamond Medium"/>
              <a:cs typeface="EB Garamond Medium"/>
              <a:sym typeface="EB Garamond Medium"/>
            </a:endParaRPr>
          </a:p>
          <a:p>
            <a:pPr indent="0" lvl="0" marL="0" rtl="0" algn="l">
              <a:lnSpc>
                <a:spcPct val="105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C</a:t>
            </a:r>
            <a:r>
              <a:rPr b="1" lang="en" sz="1500">
                <a:solidFill>
                  <a:srgbClr val="B45F06"/>
                </a:solidFill>
                <a:latin typeface="EB Garamond"/>
                <a:ea typeface="EB Garamond"/>
                <a:cs typeface="EB Garamond"/>
                <a:sym typeface="EB Garamond"/>
              </a:rPr>
              <a:t>ontrol your brand obsessions/purchases</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Realise buying brand name stuff, you only will be a walking advertisement and nothing more.</a:t>
            </a:r>
            <a:br>
              <a:rPr lang="en" sz="1400">
                <a:solidFill>
                  <a:schemeClr val="dk1"/>
                </a:solidFill>
                <a:latin typeface="Times New Roman"/>
                <a:ea typeface="Times New Roman"/>
                <a:cs typeface="Times New Roman"/>
                <a:sym typeface="Times New Roman"/>
              </a:rPr>
            </a:br>
            <a:endParaRPr sz="12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Control your food purchases</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Purchase only what you need and eat. Minimise food wastage by taking a lot of food on plate &amp; not finishing it.</a:t>
            </a:r>
            <a:endParaRPr sz="1500">
              <a:solidFill>
                <a:schemeClr val="dk1"/>
              </a:solidFill>
              <a:latin typeface="EB Garamond Medium"/>
              <a:ea typeface="EB Garamond Medium"/>
              <a:cs typeface="EB Garamond Medium"/>
              <a:sym typeface="EB Garamond Medium"/>
            </a:endParaRPr>
          </a:p>
          <a:p>
            <a:pPr indent="0" lvl="0" marL="0" rtl="0" algn="l">
              <a:lnSpc>
                <a:spcPct val="105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Control eating habits</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Eat the foods which are easy on stomach/to digest. Eat enough. Do not Overeat.</a:t>
            </a:r>
            <a:br>
              <a:rPr lang="en" sz="1400">
                <a:solidFill>
                  <a:schemeClr val="dk1"/>
                </a:solidFill>
                <a:latin typeface="Times New Roman"/>
                <a:ea typeface="Times New Roman"/>
                <a:cs typeface="Times New Roman"/>
                <a:sym typeface="Times New Roman"/>
              </a:rPr>
            </a:br>
            <a:endParaRPr sz="12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SemiBold"/>
              <a:buChar char="★"/>
            </a:pPr>
            <a:r>
              <a:rPr b="1" lang="en" sz="1500">
                <a:solidFill>
                  <a:srgbClr val="B45F06"/>
                </a:solidFill>
                <a:latin typeface="EB Garamond"/>
                <a:ea typeface="EB Garamond"/>
                <a:cs typeface="EB Garamond"/>
                <a:sym typeface="EB Garamond"/>
              </a:rPr>
              <a:t>Avoid becoming a shopaholic</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Shopping should only be viewed as a source of need. Avoid making unnecessary purchases.</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Don’t fall for every sale/discount.</a:t>
            </a:r>
            <a:endParaRPr sz="1500">
              <a:solidFill>
                <a:schemeClr val="dk1"/>
              </a:solidFill>
              <a:latin typeface="EB Garamond Medium"/>
              <a:ea typeface="EB Garamond Medium"/>
              <a:cs typeface="EB Garamond Medium"/>
              <a:sym typeface="EB Garamond Medium"/>
            </a:endParaRPr>
          </a:p>
          <a:p>
            <a:pPr indent="0" lvl="0" marL="0" rtl="0" algn="l">
              <a:lnSpc>
                <a:spcPct val="105000"/>
              </a:lnSpc>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58450"/>
            <a:ext cx="8520600" cy="4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020">
                <a:solidFill>
                  <a:srgbClr val="1C4587"/>
                </a:solidFill>
                <a:latin typeface="Times New Roman"/>
                <a:ea typeface="Times New Roman"/>
                <a:cs typeface="Times New Roman"/>
                <a:sym typeface="Times New Roman"/>
              </a:rPr>
              <a:t>False Hope/الأمل(Amal)</a:t>
            </a:r>
            <a:endParaRPr b="1" sz="2020">
              <a:solidFill>
                <a:srgbClr val="1C4587"/>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990"/>
              <a:buFont typeface="Arial"/>
              <a:buNone/>
            </a:pPr>
            <a:r>
              <a:t/>
            </a:r>
            <a:endParaRPr b="1" sz="2220">
              <a:latin typeface="Times New Roman"/>
              <a:ea typeface="Times New Roman"/>
              <a:cs typeface="Times New Roman"/>
              <a:sym typeface="Times New Roman"/>
            </a:endParaRPr>
          </a:p>
        </p:txBody>
      </p:sp>
      <p:sp>
        <p:nvSpPr>
          <p:cNvPr id="104" name="Google Shape;104;p21"/>
          <p:cNvSpPr txBox="1"/>
          <p:nvPr>
            <p:ph idx="1" type="body"/>
          </p:nvPr>
        </p:nvSpPr>
        <p:spPr>
          <a:xfrm>
            <a:off x="311700" y="726550"/>
            <a:ext cx="8520600" cy="412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It is strange to have long-lasting false hope. It can make people feel like death is a long way off. This way of thinking makes people believe they will live for a long time, so they don't care about </a:t>
            </a:r>
            <a:r>
              <a:rPr i="1" lang="en" sz="1400">
                <a:solidFill>
                  <a:schemeClr val="dk1"/>
                </a:solidFill>
                <a:latin typeface="EB Garamond Medium"/>
                <a:ea typeface="EB Garamond Medium"/>
                <a:cs typeface="EB Garamond Medium"/>
                <a:sym typeface="EB Garamond Medium"/>
              </a:rPr>
              <a:t>ibadah</a:t>
            </a:r>
            <a:r>
              <a:rPr lang="en" sz="1400">
                <a:solidFill>
                  <a:schemeClr val="dk1"/>
                </a:solidFill>
                <a:latin typeface="EB Garamond Medium"/>
                <a:ea typeface="EB Garamond Medium"/>
                <a:cs typeface="EB Garamond Medium"/>
                <a:sym typeface="EB Garamond Medium"/>
              </a:rPr>
              <a:t> and don't take action because they don't know what happens after they die.</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b="1" sz="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700" u="sng">
                <a:solidFill>
                  <a:schemeClr val="dk1"/>
                </a:solidFill>
                <a:latin typeface="EB Garamond SemiBold"/>
                <a:ea typeface="EB Garamond SemiBold"/>
                <a:cs typeface="EB Garamond SemiBold"/>
                <a:sym typeface="EB Garamond SemiBold"/>
              </a:rPr>
              <a:t>Signs &amp; Symptoms</a:t>
            </a:r>
            <a:br>
              <a:rPr lang="en" sz="1500">
                <a:solidFill>
                  <a:schemeClr val="dk1"/>
                </a:solidFill>
                <a:latin typeface="EB Garamond SemiBold"/>
                <a:ea typeface="EB Garamond SemiBold"/>
                <a:cs typeface="EB Garamond SemiBold"/>
                <a:sym typeface="EB Garamond SemiBold"/>
              </a:rPr>
            </a:br>
            <a:endParaRPr sz="500">
              <a:solidFill>
                <a:schemeClr val="dk1"/>
              </a:solidFill>
              <a:latin typeface="EB Garamond SemiBold"/>
              <a:ea typeface="EB Garamond SemiBold"/>
              <a:cs typeface="EB Garamond SemiBold"/>
              <a:sym typeface="EB Garamond SemiBol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Laziness/neglecting prayer</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Believing you will live for a long time, so you don’t have to pray now, because you can do </a:t>
            </a:r>
            <a:r>
              <a:rPr i="1" lang="en" sz="1500">
                <a:solidFill>
                  <a:schemeClr val="dk1"/>
                </a:solidFill>
                <a:latin typeface="EB Garamond Medium"/>
                <a:ea typeface="EB Garamond Medium"/>
                <a:cs typeface="EB Garamond Medium"/>
                <a:sym typeface="EB Garamond Medium"/>
              </a:rPr>
              <a:t>ibadah</a:t>
            </a:r>
            <a:r>
              <a:rPr lang="en" sz="1500">
                <a:solidFill>
                  <a:schemeClr val="dk1"/>
                </a:solidFill>
                <a:latin typeface="EB Garamond Medium"/>
                <a:ea typeface="EB Garamond Medium"/>
                <a:cs typeface="EB Garamond Medium"/>
                <a:sym typeface="EB Garamond Medium"/>
              </a:rPr>
              <a:t> when you’re old.Having tons of energy when it comes to worldly matters,but making excuses when it comes to praying or </a:t>
            </a:r>
            <a:r>
              <a:rPr i="1" lang="en" sz="1500">
                <a:solidFill>
                  <a:schemeClr val="dk1"/>
                </a:solidFill>
                <a:latin typeface="EB Garamond Medium"/>
                <a:ea typeface="EB Garamond Medium"/>
                <a:cs typeface="EB Garamond Medium"/>
                <a:sym typeface="EB Garamond Medium"/>
              </a:rPr>
              <a:t>ibadah</a:t>
            </a:r>
            <a:r>
              <a:rPr lang="en" sz="1500">
                <a:solidFill>
                  <a:schemeClr val="dk1"/>
                </a:solidFill>
                <a:latin typeface="EB Garamond Medium"/>
                <a:ea typeface="EB Garamond Medium"/>
                <a:cs typeface="EB Garamond Medium"/>
                <a:sym typeface="EB Garamond Medium"/>
              </a:rPr>
              <a:t>.</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You want to go to heaven after you die, but you don't act or behave in a way that will help you get there.</a:t>
            </a:r>
            <a:br>
              <a:rPr lang="en" sz="1500">
                <a:solidFill>
                  <a:schemeClr val="dk1"/>
                </a:solidFill>
                <a:latin typeface="EB Garamond Medium"/>
                <a:ea typeface="EB Garamond Medium"/>
                <a:cs typeface="EB Garamond Medium"/>
                <a:sym typeface="EB Garamond Medium"/>
              </a:rPr>
            </a:b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Superstitions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Having a paranoid concern with superstition, meaning having the feeling that something bad will happen, like, you “</a:t>
            </a:r>
            <a:r>
              <a:rPr i="1" lang="en" sz="1500">
                <a:solidFill>
                  <a:schemeClr val="dk1"/>
                </a:solidFill>
                <a:latin typeface="EB Garamond Medium"/>
                <a:ea typeface="EB Garamond Medium"/>
                <a:cs typeface="EB Garamond Medium"/>
                <a:sym typeface="EB Garamond Medium"/>
              </a:rPr>
              <a:t>knock on wood</a:t>
            </a:r>
            <a:r>
              <a:rPr lang="en" sz="1500">
                <a:solidFill>
                  <a:schemeClr val="dk1"/>
                </a:solidFill>
                <a:latin typeface="EB Garamond Medium"/>
                <a:ea typeface="EB Garamond Medium"/>
                <a:cs typeface="EB Garamond Medium"/>
                <a:sym typeface="EB Garamond Medium"/>
              </a:rPr>
              <a:t>” to avoid bad luck.</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You strictly follow superstitious beliefs. You read your astrology. You go to a fortune-teller to know future.</a:t>
            </a:r>
            <a:endParaRPr sz="1500">
              <a:solidFill>
                <a:schemeClr val="dk1"/>
              </a:solidFill>
              <a:latin typeface="Times New Roman"/>
              <a:ea typeface="Times New Roman"/>
              <a:cs typeface="Times New Roman"/>
              <a:sym typeface="Times New Roman"/>
            </a:endParaRPr>
          </a:p>
        </p:txBody>
      </p:sp>
      <p:cxnSp>
        <p:nvCxnSpPr>
          <p:cNvPr id="105" name="Google Shape;105;p21"/>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70150"/>
            <a:ext cx="8520600" cy="4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91"/>
              <a:buNone/>
            </a:pPr>
            <a:r>
              <a:rPr i="1" lang="en" sz="2518">
                <a:latin typeface="Times New Roman"/>
                <a:ea typeface="Times New Roman"/>
                <a:cs typeface="Times New Roman"/>
                <a:sym typeface="Times New Roman"/>
              </a:rPr>
              <a:t>False Hope</a:t>
            </a:r>
            <a:endParaRPr i="1" sz="2518">
              <a:latin typeface="Times New Roman"/>
              <a:ea typeface="Times New Roman"/>
              <a:cs typeface="Times New Roman"/>
              <a:sym typeface="Times New Roman"/>
            </a:endParaRPr>
          </a:p>
        </p:txBody>
      </p:sp>
      <p:sp>
        <p:nvSpPr>
          <p:cNvPr id="111" name="Google Shape;111;p22"/>
          <p:cNvSpPr txBox="1"/>
          <p:nvPr>
            <p:ph idx="1" type="body"/>
          </p:nvPr>
        </p:nvSpPr>
        <p:spPr>
          <a:xfrm>
            <a:off x="311700" y="514450"/>
            <a:ext cx="8520600" cy="39510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t/>
            </a:r>
            <a:endParaRPr b="1" sz="8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0"/>
              </a:spcAft>
              <a:buClr>
                <a:schemeClr val="dk1"/>
              </a:buClr>
              <a:buSzPts val="1100"/>
              <a:buFont typeface="Arial"/>
              <a:buNone/>
            </a:pPr>
            <a:r>
              <a:rPr lang="en" u="sng">
                <a:solidFill>
                  <a:schemeClr val="dk1"/>
                </a:solidFill>
                <a:latin typeface="EB Garamond SemiBold"/>
                <a:ea typeface="EB Garamond SemiBold"/>
                <a:cs typeface="EB Garamond SemiBold"/>
                <a:sym typeface="EB Garamond SemiBold"/>
              </a:rPr>
              <a:t>Treatment</a:t>
            </a:r>
            <a:br>
              <a:rPr b="1" lang="en" sz="1600">
                <a:solidFill>
                  <a:schemeClr val="dk1"/>
                </a:solidFill>
                <a:latin typeface="Times New Roman"/>
                <a:ea typeface="Times New Roman"/>
                <a:cs typeface="Times New Roman"/>
                <a:sym typeface="Times New Roman"/>
              </a:rPr>
            </a:br>
            <a:endParaRPr sz="15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Avoiding superstitions</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Avoid superstitious paranoia, recite </a:t>
            </a:r>
            <a:r>
              <a:rPr i="1" lang="en" sz="1500">
                <a:solidFill>
                  <a:schemeClr val="dk1"/>
                </a:solidFill>
                <a:latin typeface="EB Garamond Medium"/>
                <a:ea typeface="EB Garamond Medium"/>
                <a:cs typeface="EB Garamond Medium"/>
                <a:sym typeface="EB Garamond Medium"/>
              </a:rPr>
              <a:t>ayahs</a:t>
            </a:r>
            <a:r>
              <a:rPr lang="en" sz="1500">
                <a:solidFill>
                  <a:schemeClr val="dk1"/>
                </a:solidFill>
                <a:latin typeface="EB Garamond Medium"/>
                <a:ea typeface="EB Garamond Medium"/>
                <a:cs typeface="EB Garamond Medium"/>
                <a:sym typeface="EB Garamond Medium"/>
              </a:rPr>
              <a:t> of the Qur’an that ward off evil.</a:t>
            </a:r>
            <a:br>
              <a:rPr lang="en" sz="1500">
                <a:solidFill>
                  <a:schemeClr val="dk1"/>
                </a:solidFill>
                <a:latin typeface="EB Garamond Medium"/>
                <a:ea typeface="EB Garamond Medium"/>
                <a:cs typeface="EB Garamond Medium"/>
                <a:sym typeface="EB Garamond Medium"/>
              </a:rPr>
            </a:br>
            <a:endParaRPr sz="1500">
              <a:solidFill>
                <a:schemeClr val="dk1"/>
              </a:solidFill>
              <a:latin typeface="EB Garamond Medium"/>
              <a:ea typeface="EB Garamond Medium"/>
              <a:cs typeface="EB Garamond Medium"/>
              <a:sym typeface="EB Garamond Medium"/>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Prioritizing the hereafter</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No material (no clothes, shoes, bags, jewelry, people, status) that you prioritize will be with you in the hereafter. </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Focus on the hereafter, meaning that you do not miss prayer(salah).</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Allah says, </a:t>
            </a:r>
            <a:r>
              <a:rPr i="1" lang="en" sz="1500">
                <a:solidFill>
                  <a:schemeClr val="dk1"/>
                </a:solidFill>
                <a:highlight>
                  <a:srgbClr val="FFF2CC"/>
                </a:highlight>
                <a:latin typeface="EB Garamond Medium"/>
                <a:ea typeface="EB Garamond Medium"/>
                <a:cs typeface="EB Garamond Medium"/>
                <a:sym typeface="EB Garamond Medium"/>
              </a:rPr>
              <a:t>“ And that each person will only have what they worked towards”</a:t>
            </a:r>
            <a:r>
              <a:rPr lang="en" sz="1500">
                <a:solidFill>
                  <a:schemeClr val="dk1"/>
                </a:solidFill>
                <a:highlight>
                  <a:srgbClr val="FFF2CC"/>
                </a:highlight>
                <a:latin typeface="EB Garamond Medium"/>
                <a:ea typeface="EB Garamond Medium"/>
                <a:cs typeface="EB Garamond Medium"/>
                <a:sym typeface="EB Garamond Medium"/>
              </a:rPr>
              <a:t>.(An- Najm 53:39)</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Absolute hope in Allah ﷻ</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Have hope only in Allah, because He is the only one who forgives, shows mercy and will let you enter Jannah.</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70150"/>
            <a:ext cx="8520600" cy="52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2000">
                <a:solidFill>
                  <a:srgbClr val="1C4587"/>
                </a:solidFill>
                <a:latin typeface="Times New Roman"/>
                <a:ea typeface="Times New Roman"/>
                <a:cs typeface="Times New Roman"/>
                <a:sym typeface="Times New Roman"/>
              </a:rPr>
              <a:t>Fantasizing/التَخَيُّل(Takhayyul)</a:t>
            </a:r>
            <a:endParaRPr sz="2000">
              <a:solidFill>
                <a:srgbClr val="1C4587"/>
              </a:solidFill>
            </a:endParaRPr>
          </a:p>
        </p:txBody>
      </p:sp>
      <p:sp>
        <p:nvSpPr>
          <p:cNvPr id="117" name="Google Shape;117;p23"/>
          <p:cNvSpPr txBox="1"/>
          <p:nvPr>
            <p:ph idx="1" type="body"/>
          </p:nvPr>
        </p:nvSpPr>
        <p:spPr>
          <a:xfrm>
            <a:off x="152400" y="596050"/>
            <a:ext cx="8839200" cy="4477200"/>
          </a:xfrm>
          <a:prstGeom prst="rect">
            <a:avLst/>
          </a:prstGeom>
          <a:effectLst>
            <a:reflection blurRad="0" dir="5400000" dist="38100" endA="0" fadeDir="5400012" kx="0" rotWithShape="0" algn="bl" stPos="0" sy="-100000" ky="0"/>
          </a:effectLst>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'Fantasizing' means when your heart spends time thinking about things that are not allowed</a:t>
            </a:r>
            <a:r>
              <a:rPr lang="en" sz="1500">
                <a:solidFill>
                  <a:schemeClr val="dk1"/>
                </a:solidFill>
                <a:latin typeface="EB Garamond Medium"/>
                <a:ea typeface="EB Garamond Medium"/>
                <a:cs typeface="EB Garamond Medium"/>
                <a:sym typeface="EB Garamond Medium"/>
              </a:rPr>
              <a:t> or not related to you</a:t>
            </a:r>
            <a:r>
              <a:rPr lang="en" sz="1500">
                <a:solidFill>
                  <a:schemeClr val="dk1"/>
                </a:solidFill>
                <a:latin typeface="EB Garamond Medium"/>
                <a:ea typeface="EB Garamond Medium"/>
                <a:cs typeface="EB Garamond Medium"/>
                <a:sym typeface="EB Garamond Medium"/>
              </a:rPr>
              <a:t>. </a:t>
            </a:r>
            <a:r>
              <a:rPr lang="en" sz="1500">
                <a:solidFill>
                  <a:schemeClr val="dk1"/>
                </a:solidFill>
                <a:latin typeface="EB Garamond Medium"/>
                <a:ea typeface="EB Garamond Medium"/>
                <a:cs typeface="EB Garamond Medium"/>
                <a:sym typeface="EB Garamond Medium"/>
              </a:rPr>
              <a:t>Thinking deeply and imagining doing something that is not allowed, like robbing a bank or winning lottery is getting very close to actually doing it.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9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900" u="sng">
                <a:solidFill>
                  <a:schemeClr val="dk1"/>
                </a:solidFill>
                <a:latin typeface="EB Garamond SemiBold"/>
                <a:ea typeface="EB Garamond SemiBold"/>
                <a:cs typeface="EB Garamond SemiBold"/>
                <a:sym typeface="EB Garamond SemiBold"/>
              </a:rPr>
              <a:t>Signs &amp; Symptoms</a:t>
            </a:r>
            <a:endParaRPr sz="1900" u="sng">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t/>
            </a:r>
            <a:endParaRPr b="1" sz="500">
              <a:solidFill>
                <a:schemeClr val="dk1"/>
              </a:solidFill>
              <a:latin typeface="Times New Roman"/>
              <a:ea typeface="Times New Roman"/>
              <a:cs typeface="Times New Roman"/>
              <a:sym typeface="Times New Roman"/>
            </a:endParaRPr>
          </a:p>
          <a:p>
            <a:pPr indent="-324879" lvl="0" marL="457200" rtl="0" algn="l">
              <a:spcBef>
                <a:spcPts val="0"/>
              </a:spcBef>
              <a:spcAft>
                <a:spcPts val="0"/>
              </a:spcAft>
              <a:buClr>
                <a:schemeClr val="dk1"/>
              </a:buClr>
              <a:buSzPts val="1516"/>
              <a:buFont typeface="EB Garamond SemiBold"/>
              <a:buChar char="★"/>
            </a:pPr>
            <a:r>
              <a:rPr lang="en" sz="1516">
                <a:solidFill>
                  <a:schemeClr val="dk1"/>
                </a:solidFill>
                <a:latin typeface="EB Garamond SemiBold"/>
                <a:ea typeface="EB Garamond SemiBold"/>
                <a:cs typeface="EB Garamond SemiBold"/>
                <a:sym typeface="EB Garamond SemiBold"/>
              </a:rPr>
              <a:t>reflecting on what is prohibited</a:t>
            </a:r>
            <a:endParaRPr sz="1516">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Allah ﷻ says in the Quran, </a:t>
            </a:r>
            <a:r>
              <a:rPr i="1" lang="en" sz="1500">
                <a:solidFill>
                  <a:schemeClr val="dk1"/>
                </a:solidFill>
                <a:highlight>
                  <a:srgbClr val="FFF2CC"/>
                </a:highlight>
                <a:latin typeface="EB Garamond Medium"/>
                <a:ea typeface="EB Garamond Medium"/>
                <a:cs typeface="EB Garamond Medium"/>
                <a:sym typeface="EB Garamond Medium"/>
              </a:rPr>
              <a:t>“who is further astray than the one who follows his own desires with no guidance from God?” (al-Qasas 50).</a:t>
            </a:r>
            <a:r>
              <a:rPr lang="en" sz="1500">
                <a:solidFill>
                  <a:schemeClr val="dk1"/>
                </a:solidFill>
                <a:highlight>
                  <a:srgbClr val="FFF2CC"/>
                </a:highlight>
                <a:latin typeface="EB Garamond Medium"/>
                <a:ea typeface="EB Garamond Medium"/>
                <a:cs typeface="EB Garamond Medium"/>
                <a:sym typeface="EB Garamond Medium"/>
              </a:rPr>
              <a:t> </a:t>
            </a:r>
            <a:br>
              <a:rPr lang="en" sz="1500">
                <a:solidFill>
                  <a:schemeClr val="dk1"/>
                </a:solidFill>
                <a:latin typeface="EB Garamond Medium"/>
                <a:ea typeface="EB Garamond Medium"/>
                <a:cs typeface="EB Garamond Medium"/>
                <a:sym typeface="EB Garamond Medium"/>
              </a:rPr>
            </a:br>
            <a:endParaRPr sz="8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0"/>
              </a:spcAft>
              <a:buNone/>
            </a:pPr>
            <a:r>
              <a:rPr lang="en" sz="1700" u="sng">
                <a:solidFill>
                  <a:schemeClr val="dk1"/>
                </a:solidFill>
                <a:latin typeface="EB Garamond SemiBold"/>
                <a:ea typeface="EB Garamond SemiBold"/>
                <a:cs typeface="EB Garamond SemiBold"/>
                <a:sym typeface="EB Garamond SemiBold"/>
              </a:rPr>
              <a:t>Treatment</a:t>
            </a:r>
            <a:endParaRPr sz="1700" u="sng">
              <a:solidFill>
                <a:schemeClr val="dk1"/>
              </a:solidFill>
              <a:latin typeface="EB Garamond SemiBold"/>
              <a:ea typeface="EB Garamond SemiBold"/>
              <a:cs typeface="EB Garamond SemiBold"/>
              <a:sym typeface="EB Garamond SemiBold"/>
            </a:endParaRPr>
          </a:p>
          <a:p>
            <a:pPr indent="0" lvl="0" marL="0" rtl="0" algn="l">
              <a:lnSpc>
                <a:spcPct val="105000"/>
              </a:lnSpc>
              <a:spcBef>
                <a:spcPts val="0"/>
              </a:spcBef>
              <a:spcAft>
                <a:spcPts val="0"/>
              </a:spcAft>
              <a:buNone/>
            </a:pPr>
            <a:r>
              <a:t/>
            </a:r>
            <a:endParaRPr b="1" sz="483">
              <a:solidFill>
                <a:schemeClr val="dk1"/>
              </a:solidFill>
              <a:latin typeface="Times New Roman"/>
              <a:ea typeface="Times New Roman"/>
              <a:cs typeface="Times New Roman"/>
              <a:sym typeface="Times New Roman"/>
            </a:endParaRPr>
          </a:p>
          <a:p>
            <a:pPr indent="-324879" lvl="0" marL="457200" rtl="0" algn="l">
              <a:lnSpc>
                <a:spcPct val="105000"/>
              </a:lnSpc>
              <a:spcBef>
                <a:spcPts val="0"/>
              </a:spcBef>
              <a:spcAft>
                <a:spcPts val="0"/>
              </a:spcAft>
              <a:buClr>
                <a:srgbClr val="B45F06"/>
              </a:buClr>
              <a:buSzPts val="1516"/>
              <a:buFont typeface="EB Garamond"/>
              <a:buChar char="★"/>
            </a:pPr>
            <a:r>
              <a:rPr b="1" lang="en" sz="1516">
                <a:solidFill>
                  <a:srgbClr val="B45F06"/>
                </a:solidFill>
                <a:latin typeface="EB Garamond"/>
                <a:ea typeface="EB Garamond"/>
                <a:cs typeface="EB Garamond"/>
                <a:sym typeface="EB Garamond"/>
              </a:rPr>
              <a:t>Being conscious of Allah ﷻ</a:t>
            </a:r>
            <a:endParaRPr b="1" sz="1516">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The Prophet ﷺ‎ said, </a:t>
            </a:r>
            <a:r>
              <a:rPr i="1" lang="en" sz="1500">
                <a:solidFill>
                  <a:schemeClr val="dk1"/>
                </a:solidFill>
                <a:highlight>
                  <a:srgbClr val="FFF2CC"/>
                </a:highlight>
                <a:latin typeface="EB Garamond Medium"/>
                <a:ea typeface="EB Garamond Medium"/>
                <a:cs typeface="EB Garamond Medium"/>
                <a:sym typeface="EB Garamond Medium"/>
              </a:rPr>
              <a:t>“ Have taqwa(fear) of Allah ﷻ wherever you may be, and follow up bad deed with a good one,which will wipe out the bad deed, and behave well towards the people.”(At-Tirmidhi 1987)</a:t>
            </a:r>
            <a:endParaRPr i="1" sz="1500">
              <a:solidFill>
                <a:schemeClr val="dk1"/>
              </a:solidFill>
              <a:highlight>
                <a:srgbClr val="FFF2CC"/>
              </a:highlight>
              <a:latin typeface="EB Garamond Medium"/>
              <a:ea typeface="EB Garamond Medium"/>
              <a:cs typeface="EB Garamond Medium"/>
              <a:sym typeface="EB Garamond Medium"/>
            </a:endParaRPr>
          </a:p>
          <a:p>
            <a:pPr indent="0" lvl="0" marL="0" rtl="0" algn="l">
              <a:lnSpc>
                <a:spcPct val="105000"/>
              </a:lnSpc>
              <a:spcBef>
                <a:spcPts val="0"/>
              </a:spcBef>
              <a:spcAft>
                <a:spcPts val="0"/>
              </a:spcAft>
              <a:buNone/>
            </a:pPr>
            <a:r>
              <a:t/>
            </a:r>
            <a:endParaRPr sz="900">
              <a:solidFill>
                <a:schemeClr val="dk1"/>
              </a:solidFill>
              <a:latin typeface="Times New Roman"/>
              <a:ea typeface="Times New Roman"/>
              <a:cs typeface="Times New Roman"/>
              <a:sym typeface="Times New Roman"/>
            </a:endParaRPr>
          </a:p>
          <a:p>
            <a:pPr indent="-324879" lvl="0" marL="457200" rtl="0" algn="l">
              <a:lnSpc>
                <a:spcPct val="105000"/>
              </a:lnSpc>
              <a:spcBef>
                <a:spcPts val="0"/>
              </a:spcBef>
              <a:spcAft>
                <a:spcPts val="0"/>
              </a:spcAft>
              <a:buClr>
                <a:srgbClr val="B45F06"/>
              </a:buClr>
              <a:buSzPts val="1516"/>
              <a:buFont typeface="EB Garamond"/>
              <a:buChar char="★"/>
            </a:pPr>
            <a:r>
              <a:rPr b="1" lang="en" sz="1516">
                <a:solidFill>
                  <a:srgbClr val="B45F06"/>
                </a:solidFill>
                <a:latin typeface="EB Garamond"/>
                <a:ea typeface="EB Garamond"/>
                <a:cs typeface="EB Garamond"/>
                <a:sym typeface="EB Garamond"/>
              </a:rPr>
              <a:t>Organizing use of time</a:t>
            </a:r>
            <a:endParaRPr b="1" sz="1516">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If you take the time that you used to fantasize about something &amp; instead,focus on thinking about something positive/beneficial, it will be better &amp; more valuable to you &amp; to Allah ﷻ.</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0"/>
              </a:spcAft>
              <a:buNone/>
            </a:pPr>
            <a:r>
              <a:t/>
            </a:r>
            <a:endParaRPr sz="900">
              <a:solidFill>
                <a:schemeClr val="dk1"/>
              </a:solidFill>
              <a:latin typeface="Times New Roman"/>
              <a:ea typeface="Times New Roman"/>
              <a:cs typeface="Times New Roman"/>
              <a:sym typeface="Times New Roman"/>
            </a:endParaRPr>
          </a:p>
          <a:p>
            <a:pPr indent="-324879" lvl="0" marL="457200" rtl="0" algn="l">
              <a:lnSpc>
                <a:spcPct val="105000"/>
              </a:lnSpc>
              <a:spcBef>
                <a:spcPts val="0"/>
              </a:spcBef>
              <a:spcAft>
                <a:spcPts val="0"/>
              </a:spcAft>
              <a:buClr>
                <a:srgbClr val="B45F06"/>
              </a:buClr>
              <a:buSzPts val="1516"/>
              <a:buFont typeface="EB Garamond"/>
              <a:buChar char="★"/>
            </a:pPr>
            <a:r>
              <a:rPr b="1" lang="en" sz="1516">
                <a:solidFill>
                  <a:srgbClr val="B45F06"/>
                </a:solidFill>
                <a:latin typeface="EB Garamond"/>
                <a:ea typeface="EB Garamond"/>
                <a:cs typeface="EB Garamond"/>
                <a:sym typeface="EB Garamond"/>
              </a:rPr>
              <a:t>Lowering your gaze (in real life &amp; on social media)</a:t>
            </a:r>
            <a:endParaRPr b="1" sz="1516">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Muslim men &amp; women are ordered to be modest in how they look at others, whether in a romantic or materialistic way.</a:t>
            </a:r>
            <a:endParaRPr sz="1400">
              <a:solidFill>
                <a:schemeClr val="dk1"/>
              </a:solidFill>
              <a:latin typeface="Times New Roman"/>
              <a:ea typeface="Times New Roman"/>
              <a:cs typeface="Times New Roman"/>
              <a:sym typeface="Times New Roman"/>
            </a:endParaRPr>
          </a:p>
        </p:txBody>
      </p:sp>
      <p:cxnSp>
        <p:nvCxnSpPr>
          <p:cNvPr id="118" name="Google Shape;118;p23"/>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311700" y="70150"/>
            <a:ext cx="8520600" cy="45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2000">
                <a:solidFill>
                  <a:srgbClr val="1C4587"/>
                </a:solidFill>
                <a:latin typeface="Times New Roman"/>
                <a:ea typeface="Times New Roman"/>
                <a:cs typeface="Times New Roman"/>
                <a:sym typeface="Times New Roman"/>
              </a:rPr>
              <a:t>Fraud/الغشّ(Ghish)</a:t>
            </a:r>
            <a:endParaRPr sz="2000">
              <a:solidFill>
                <a:srgbClr val="1C4587"/>
              </a:solidFill>
            </a:endParaRPr>
          </a:p>
          <a:p>
            <a:pPr indent="0" lvl="0" marL="0" rtl="0" algn="l">
              <a:spcBef>
                <a:spcPts val="0"/>
              </a:spcBef>
              <a:spcAft>
                <a:spcPts val="0"/>
              </a:spcAft>
              <a:buSzPts val="990"/>
              <a:buNone/>
            </a:pPr>
            <a:r>
              <a:t/>
            </a:r>
            <a:endParaRPr sz="2320"/>
          </a:p>
        </p:txBody>
      </p:sp>
      <p:sp>
        <p:nvSpPr>
          <p:cNvPr id="124" name="Google Shape;124;p24"/>
          <p:cNvSpPr txBox="1"/>
          <p:nvPr>
            <p:ph idx="1" type="body"/>
          </p:nvPr>
        </p:nvSpPr>
        <p:spPr>
          <a:xfrm>
            <a:off x="311700" y="526150"/>
            <a:ext cx="8520600" cy="444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Fraud doesn't just mean tricking people or avoiding paying taxes: it could also mean hiding any mistake or harm or lying possibly because of being greedy or loving money.</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Falsehood or lying is similar to fraud.</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b="1" sz="5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600" u="sng">
                <a:solidFill>
                  <a:schemeClr val="dk1"/>
                </a:solidFill>
                <a:latin typeface="EB Garamond Medium"/>
                <a:ea typeface="EB Garamond Medium"/>
                <a:cs typeface="EB Garamond Medium"/>
                <a:sym typeface="EB Garamond Medium"/>
              </a:rPr>
              <a:t>Signs &amp; Symptoms</a:t>
            </a:r>
            <a:endParaRPr sz="1400" u="sng">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b="1"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a:t>
            </a:r>
            <a:r>
              <a:rPr b="1" lang="en" sz="1500">
                <a:solidFill>
                  <a:srgbClr val="B45F06"/>
                </a:solidFill>
                <a:latin typeface="EB Garamond"/>
                <a:ea typeface="EB Garamond"/>
                <a:cs typeface="EB Garamond"/>
                <a:sym typeface="EB Garamond"/>
              </a:rPr>
              <a:t>ocial media personas</a:t>
            </a:r>
            <a:endParaRPr b="1" sz="1500">
              <a:solidFill>
                <a:srgbClr val="B45F06"/>
              </a:solidFill>
              <a:latin typeface="EB Garamond"/>
              <a:ea typeface="EB Garamond"/>
              <a:cs typeface="EB Garamond"/>
              <a:sym typeface="EB Garamond"/>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Having a specific persona online that actually does not or should not match your real persona/lifestyle. You share rumors/news on social media without checking if it’s true; Allah ﷻ says, </a:t>
            </a:r>
            <a:r>
              <a:rPr i="1" lang="en" sz="1500">
                <a:solidFill>
                  <a:schemeClr val="dk1"/>
                </a:solidFill>
                <a:highlight>
                  <a:srgbClr val="FFF2CC"/>
                </a:highlight>
                <a:latin typeface="EB Garamond Medium"/>
                <a:ea typeface="EB Garamond Medium"/>
                <a:cs typeface="EB Garamond Medium"/>
                <a:sym typeface="EB Garamond Medium"/>
              </a:rPr>
              <a:t>“believers, if a troublemaker brings you news, check it first, in case you wrong others unwillingly &amp; later regret what you have done” </a:t>
            </a:r>
            <a:r>
              <a:rPr lang="en" sz="1500">
                <a:solidFill>
                  <a:schemeClr val="dk1"/>
                </a:solidFill>
                <a:highlight>
                  <a:srgbClr val="FFF2CC"/>
                </a:highlight>
                <a:latin typeface="EB Garamond Medium"/>
                <a:ea typeface="EB Garamond Medium"/>
                <a:cs typeface="EB Garamond Medium"/>
                <a:sym typeface="EB Garamond Medium"/>
              </a:rPr>
              <a:t>(Al-Hujurat 6). </a:t>
            </a:r>
            <a:endParaRPr sz="1500">
              <a:solidFill>
                <a:schemeClr val="dk1"/>
              </a:solidFill>
              <a:highlight>
                <a:srgbClr val="FFF2CC"/>
              </a:highlight>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Fake persona, meaning having two personalities online and offline. The Prophet ﷺ‎ said, </a:t>
            </a:r>
            <a:r>
              <a:rPr i="1" lang="en" sz="1500">
                <a:solidFill>
                  <a:schemeClr val="dk1"/>
                </a:solidFill>
                <a:highlight>
                  <a:srgbClr val="FFF2CC"/>
                </a:highlight>
                <a:latin typeface="EB Garamond Medium"/>
                <a:ea typeface="EB Garamond Medium"/>
                <a:cs typeface="EB Garamond Medium"/>
                <a:sym typeface="EB Garamond Medium"/>
              </a:rPr>
              <a:t>“ From the most evil of people on the day of judgement is two-faced person who shows one face to one group of people &amp; a different face to another.”</a:t>
            </a:r>
            <a:r>
              <a:rPr lang="en" sz="1500">
                <a:solidFill>
                  <a:schemeClr val="dk1"/>
                </a:solidFill>
                <a:highlight>
                  <a:srgbClr val="FFF2CC"/>
                </a:highlight>
                <a:latin typeface="EB Garamond Medium"/>
                <a:ea typeface="EB Garamond Medium"/>
                <a:cs typeface="EB Garamond Medium"/>
                <a:sym typeface="EB Garamond Medium"/>
              </a:rPr>
              <a:t>(Sahih Al-Bukhari 6058)</a:t>
            </a:r>
            <a:endParaRPr sz="1500">
              <a:solidFill>
                <a:schemeClr val="dk1"/>
              </a:solidFill>
              <a:highlight>
                <a:srgbClr val="FFF2CC"/>
              </a:highlight>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Breaking promises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 promise made with no intention of being kept, by saying something like“ i will do such-&amp;-such insha’Allah”. In simpler terms, it means you are both - lying, and not keeping your word at the same time.</a:t>
            </a:r>
            <a:endParaRPr sz="1500">
              <a:solidFill>
                <a:schemeClr val="dk1"/>
              </a:solidFill>
              <a:latin typeface="EB Garamond Medium"/>
              <a:ea typeface="EB Garamond Medium"/>
              <a:cs typeface="EB Garamond Medium"/>
              <a:sym typeface="EB Garamond Medium"/>
            </a:endParaRPr>
          </a:p>
        </p:txBody>
      </p:sp>
      <p:cxnSp>
        <p:nvCxnSpPr>
          <p:cNvPr id="125" name="Google Shape;125;p24"/>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93525"/>
            <a:ext cx="8520600" cy="573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Fraud</a:t>
            </a:r>
            <a:endParaRPr i="1"/>
          </a:p>
        </p:txBody>
      </p:sp>
      <p:sp>
        <p:nvSpPr>
          <p:cNvPr id="131" name="Google Shape;131;p25"/>
          <p:cNvSpPr txBox="1"/>
          <p:nvPr>
            <p:ph idx="1" type="body"/>
          </p:nvPr>
        </p:nvSpPr>
        <p:spPr>
          <a:xfrm>
            <a:off x="311700" y="666525"/>
            <a:ext cx="8520600" cy="42738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t/>
            </a:r>
            <a:endParaRPr b="1" sz="6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0"/>
              </a:spcAft>
              <a:buNone/>
            </a:pPr>
            <a:r>
              <a:rPr lang="en" sz="1700" u="sng">
                <a:solidFill>
                  <a:schemeClr val="dk1"/>
                </a:solidFill>
                <a:latin typeface="EB Garamond SemiBold"/>
                <a:ea typeface="EB Garamond SemiBold"/>
                <a:cs typeface="EB Garamond SemiBold"/>
                <a:sym typeface="EB Garamond SemiBold"/>
              </a:rPr>
              <a:t>Treatment</a:t>
            </a:r>
            <a:br>
              <a:rPr b="1" lang="en" sz="1600">
                <a:solidFill>
                  <a:schemeClr val="dk1"/>
                </a:solidFill>
                <a:latin typeface="Times New Roman"/>
                <a:ea typeface="Times New Roman"/>
                <a:cs typeface="Times New Roman"/>
                <a:sym typeface="Times New Roman"/>
              </a:rPr>
            </a:br>
            <a:endParaRPr b="1" sz="8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A</a:t>
            </a:r>
            <a:r>
              <a:rPr b="1" lang="en" sz="1500">
                <a:solidFill>
                  <a:srgbClr val="B45F06"/>
                </a:solidFill>
                <a:latin typeface="EB Garamond"/>
                <a:ea typeface="EB Garamond"/>
                <a:cs typeface="EB Garamond"/>
                <a:sym typeface="EB Garamond"/>
              </a:rPr>
              <a:t>cknowledging the honor of honesty</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Allah ﷻ says, </a:t>
            </a:r>
            <a:r>
              <a:rPr i="1" lang="en" sz="1500">
                <a:solidFill>
                  <a:schemeClr val="dk1"/>
                </a:solidFill>
                <a:highlight>
                  <a:srgbClr val="FFF2CC"/>
                </a:highlight>
                <a:latin typeface="EB Garamond Medium"/>
                <a:ea typeface="EB Garamond Medium"/>
                <a:cs typeface="EB Garamond Medium"/>
                <a:sym typeface="EB Garamond Medium"/>
              </a:rPr>
              <a:t>“you who believe, be mindful of God &amp; stand with those who are true” </a:t>
            </a:r>
            <a:r>
              <a:rPr lang="en" sz="1500">
                <a:solidFill>
                  <a:schemeClr val="dk1"/>
                </a:solidFill>
                <a:highlight>
                  <a:srgbClr val="FFF2CC"/>
                </a:highlight>
                <a:latin typeface="EB Garamond Medium"/>
                <a:ea typeface="EB Garamond Medium"/>
                <a:cs typeface="EB Garamond Medium"/>
                <a:sym typeface="EB Garamond Medium"/>
              </a:rPr>
              <a:t>(Al-Tawba 119). </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lnSpc>
                <a:spcPct val="105000"/>
              </a:lnSpc>
              <a:spcBef>
                <a:spcPts val="0"/>
              </a:spcBef>
              <a:spcAft>
                <a:spcPts val="0"/>
              </a:spcAft>
              <a:buClr>
                <a:schemeClr val="dk1"/>
              </a:buClr>
              <a:buSzPts val="1100"/>
              <a:buFont typeface="Arial"/>
              <a:buNone/>
            </a:pPr>
            <a:r>
              <a:t/>
            </a:r>
            <a:endParaRPr sz="9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Keeping good company</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Your friends have more of an influence on you than you would think. In surat al-Kahf, Allah ﷻ describes the kind of friend you should have. Allah ﷻ says in the Quran that on the Day of Judgement people will regret their choices of friends,</a:t>
            </a:r>
            <a:r>
              <a:rPr lang="en" sz="1500">
                <a:solidFill>
                  <a:schemeClr val="dk1"/>
                </a:solidFill>
                <a:highlight>
                  <a:srgbClr val="FFF2CC"/>
                </a:highlight>
                <a:latin typeface="EB Garamond Medium"/>
                <a:ea typeface="EB Garamond Medium"/>
                <a:cs typeface="EB Garamond Medium"/>
                <a:sym typeface="EB Garamond Medium"/>
              </a:rPr>
              <a:t> </a:t>
            </a:r>
            <a:r>
              <a:rPr i="1" lang="en" sz="1500">
                <a:solidFill>
                  <a:schemeClr val="dk1"/>
                </a:solidFill>
                <a:highlight>
                  <a:srgbClr val="FFF2CC"/>
                </a:highlight>
                <a:latin typeface="EB Garamond Medium"/>
                <a:ea typeface="EB Garamond Medium"/>
                <a:cs typeface="EB Garamond Medium"/>
                <a:sym typeface="EB Garamond Medium"/>
              </a:rPr>
              <a:t>“if only I had not taken so &amp; so as a friend, he led me away from the Revelation after it reached me” </a:t>
            </a:r>
            <a:r>
              <a:rPr lang="en" sz="1500">
                <a:solidFill>
                  <a:schemeClr val="dk1"/>
                </a:solidFill>
                <a:highlight>
                  <a:srgbClr val="FFF2CC"/>
                </a:highlight>
                <a:latin typeface="EB Garamond Medium"/>
                <a:ea typeface="EB Garamond Medium"/>
                <a:cs typeface="EB Garamond Medium"/>
                <a:sym typeface="EB Garamond Medium"/>
              </a:rPr>
              <a:t>(Al-Furqan 28-29).</a:t>
            </a:r>
            <a:r>
              <a:rPr i="1" lang="en" sz="1500">
                <a:solidFill>
                  <a:schemeClr val="dk1"/>
                </a:solidFill>
                <a:highlight>
                  <a:srgbClr val="FFF2CC"/>
                </a:highlight>
                <a:latin typeface="EB Garamond Medium"/>
                <a:ea typeface="EB Garamond Medium"/>
                <a:cs typeface="EB Garamond Medium"/>
                <a:sym typeface="EB Garamond Medium"/>
              </a:rPr>
              <a:t> </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The Prophet ﷺ‎ said, </a:t>
            </a:r>
            <a:r>
              <a:rPr i="1" lang="en" sz="1500">
                <a:solidFill>
                  <a:schemeClr val="dk1"/>
                </a:solidFill>
                <a:highlight>
                  <a:srgbClr val="FFF2CC"/>
                </a:highlight>
                <a:latin typeface="EB Garamond Medium"/>
                <a:ea typeface="EB Garamond Medium"/>
                <a:cs typeface="EB Garamond Medium"/>
                <a:sym typeface="EB Garamond Medium"/>
              </a:rPr>
              <a:t>“ The religion of a person is often influenced by their close friend, so be careful who you choose as your friends.”</a:t>
            </a:r>
            <a:r>
              <a:rPr lang="en" sz="1500">
                <a:solidFill>
                  <a:schemeClr val="dk1"/>
                </a:solidFill>
                <a:highlight>
                  <a:srgbClr val="FFF2CC"/>
                </a:highlight>
                <a:latin typeface="EB Garamond Medium"/>
                <a:ea typeface="EB Garamond Medium"/>
                <a:cs typeface="EB Garamond Medium"/>
                <a:sym typeface="EB Garamond Medium"/>
              </a:rPr>
              <a:t>(Sunan Abi Dawud 4833, At-Tirmidhi 2378)</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lnSpc>
                <a:spcPct val="105000"/>
              </a:lnSpc>
              <a:spcBef>
                <a:spcPts val="0"/>
              </a:spcBef>
              <a:spcAft>
                <a:spcPts val="0"/>
              </a:spcAft>
              <a:buNone/>
            </a:pPr>
            <a:r>
              <a:t/>
            </a:r>
            <a:endParaRPr sz="9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Honesty in speech</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Do not speak without thinking.Protect your honor/self respect by making sure you don't do anything that might make others question your honesty/integrity.</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If you lie, you make up by asking for forgiveness.</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58450"/>
            <a:ext cx="8520600" cy="491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000">
                <a:solidFill>
                  <a:srgbClr val="1C4587"/>
                </a:solidFill>
                <a:latin typeface="Times New Roman"/>
                <a:ea typeface="Times New Roman"/>
                <a:cs typeface="Times New Roman"/>
                <a:sym typeface="Times New Roman"/>
              </a:rPr>
              <a:t>Ostentation or Showing Off/الرِياء(Riya’a)</a:t>
            </a:r>
            <a:endParaRPr b="1" sz="2000">
              <a:solidFill>
                <a:srgbClr val="1C4587"/>
              </a:solidFill>
              <a:latin typeface="Times New Roman"/>
              <a:ea typeface="Times New Roman"/>
              <a:cs typeface="Times New Roman"/>
              <a:sym typeface="Times New Roman"/>
            </a:endParaRPr>
          </a:p>
        </p:txBody>
      </p:sp>
      <p:sp>
        <p:nvSpPr>
          <p:cNvPr id="137" name="Google Shape;137;p26"/>
          <p:cNvSpPr txBox="1"/>
          <p:nvPr>
            <p:ph idx="1" type="body"/>
          </p:nvPr>
        </p:nvSpPr>
        <p:spPr>
          <a:xfrm>
            <a:off x="311700" y="549550"/>
            <a:ext cx="8520600" cy="4517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Ostentation</a:t>
            </a:r>
            <a:r>
              <a:rPr lang="en" sz="1500">
                <a:solidFill>
                  <a:schemeClr val="dk1"/>
                </a:solidFill>
                <a:latin typeface="EB Garamond Medium"/>
                <a:ea typeface="EB Garamond Medium"/>
                <a:cs typeface="EB Garamond Medium"/>
                <a:sym typeface="EB Garamond Medium"/>
              </a:rPr>
              <a:t> is when you do something to show off and get attention or praise from others instead of doing it for the right reasons, like pleasing Allah ﷻ. It's when you try to gain worldly benefits or admiration from people by pretending to be devoted. Ostentation is a part of hubb al-jäh(love of fame)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When you try to worship for the purpose of getting praised by people and pleasing Allah at the same time, it is a little bit like believing in more than one god.</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500">
                <a:solidFill>
                  <a:srgbClr val="B45F06"/>
                </a:solidFill>
                <a:latin typeface="EB Garamond"/>
                <a:ea typeface="EB Garamond"/>
                <a:cs typeface="EB Garamond"/>
                <a:sym typeface="EB Garamond"/>
              </a:rPr>
              <a:t>People are known to commit Riya’a due to:</a:t>
            </a:r>
            <a:endParaRPr b="1" sz="1500">
              <a:solidFill>
                <a:srgbClr val="B45F06"/>
              </a:solidFill>
              <a:latin typeface="EB Garamond"/>
              <a:ea typeface="EB Garamond"/>
              <a:cs typeface="EB Garamond"/>
              <a:sym typeface="EB Garamond"/>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Craving praise &amp; admiration of people over Allah ﷻ because their faith become </a:t>
            </a:r>
            <a:r>
              <a:rPr lang="en" sz="1500">
                <a:solidFill>
                  <a:schemeClr val="dk1"/>
                </a:solidFill>
                <a:latin typeface="EB Garamond Medium"/>
                <a:ea typeface="EB Garamond Medium"/>
                <a:cs typeface="EB Garamond Medium"/>
                <a:sym typeface="EB Garamond Medium"/>
              </a:rPr>
              <a:t>weak</a:t>
            </a:r>
            <a:r>
              <a:rPr lang="en" sz="1500">
                <a:solidFill>
                  <a:schemeClr val="dk1"/>
                </a:solidFill>
                <a:latin typeface="EB Garamond Medium"/>
                <a:ea typeface="EB Garamond Medium"/>
                <a:cs typeface="EB Garamond Medium"/>
                <a:sym typeface="EB Garamond Medium"/>
              </a:rPr>
              <a:t>.</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Fear of criticism by displaying good deeds(ex: praying in masjid,out of fear of being criticised by people)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A strong desire for material riches: they feel jealous when they see what others have, and they want those things for themselves, hoping to show them off someday.</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600" u="sng">
                <a:solidFill>
                  <a:schemeClr val="dk1"/>
                </a:solidFill>
                <a:latin typeface="EB Garamond"/>
                <a:ea typeface="EB Garamond"/>
                <a:cs typeface="EB Garamond"/>
                <a:sym typeface="EB Garamond"/>
              </a:rPr>
              <a:t>Signs &amp; Symptoms</a:t>
            </a:r>
            <a:endParaRPr b="1" sz="16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Virtuous deeds for personal gain but lazy when alone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Increasing good actions in the presence of others but when alone, there is no drive to do any </a:t>
            </a:r>
            <a:r>
              <a:rPr i="1" lang="en" sz="1500">
                <a:solidFill>
                  <a:schemeClr val="dk1"/>
                </a:solidFill>
                <a:latin typeface="EB Garamond Medium"/>
                <a:ea typeface="EB Garamond Medium"/>
                <a:cs typeface="EB Garamond Medium"/>
                <a:sym typeface="EB Garamond Medium"/>
              </a:rPr>
              <a:t>ibadat</a:t>
            </a:r>
            <a:r>
              <a:rPr lang="en" sz="1500">
                <a:solidFill>
                  <a:schemeClr val="dk1"/>
                </a:solidFill>
                <a:latin typeface="EB Garamond Medium"/>
                <a:ea typeface="EB Garamond Medium"/>
                <a:cs typeface="EB Garamond Medium"/>
                <a:sym typeface="EB Garamond Medium"/>
              </a:rPr>
              <a: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Brand flaunting</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Buying luxurious/unnecessary things so that you can show off to your relatives, friends etc.</a:t>
            </a:r>
            <a:endParaRPr sz="1500">
              <a:latin typeface="EB Garamond Medium"/>
              <a:ea typeface="EB Garamond Medium"/>
              <a:cs typeface="EB Garamond Medium"/>
              <a:sym typeface="EB Garamond Medium"/>
            </a:endParaRPr>
          </a:p>
        </p:txBody>
      </p:sp>
      <p:cxnSp>
        <p:nvCxnSpPr>
          <p:cNvPr id="138" name="Google Shape;138;p26"/>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58450"/>
            <a:ext cx="8520600" cy="4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i="1" lang="en" sz="2520">
                <a:latin typeface="Times New Roman"/>
                <a:ea typeface="Times New Roman"/>
                <a:cs typeface="Times New Roman"/>
                <a:sym typeface="Times New Roman"/>
              </a:rPr>
              <a:t>Showing Off </a:t>
            </a:r>
            <a:endParaRPr i="1" sz="2520"/>
          </a:p>
        </p:txBody>
      </p:sp>
      <p:sp>
        <p:nvSpPr>
          <p:cNvPr id="144" name="Google Shape;144;p27"/>
          <p:cNvSpPr txBox="1"/>
          <p:nvPr>
            <p:ph idx="1" type="body"/>
          </p:nvPr>
        </p:nvSpPr>
        <p:spPr>
          <a:xfrm>
            <a:off x="311700" y="502750"/>
            <a:ext cx="8520600" cy="4547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700" u="sng">
                <a:solidFill>
                  <a:schemeClr val="dk1"/>
                </a:solidFill>
                <a:latin typeface="EB Garamond SemiBold"/>
                <a:ea typeface="EB Garamond SemiBold"/>
                <a:cs typeface="EB Garamond SemiBold"/>
                <a:sym typeface="EB Garamond SemiBold"/>
              </a:rPr>
              <a:t>Treatment</a:t>
            </a:r>
            <a:endParaRPr sz="1700" u="sng">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Clr>
                <a:schemeClr val="dk1"/>
              </a:buClr>
              <a:buSzPts val="1100"/>
              <a:buFont typeface="Arial"/>
              <a:buNone/>
            </a:pPr>
            <a:r>
              <a:t/>
            </a:r>
            <a:endParaRPr b="1"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Correcting intentions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Understanding that when the basic motive is to be seen by others, the deed’s worth doesn't really count, and you are responsible for it, and have to answer Allah ﷻ.</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Righteousness, not wealth</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When you keep in mind that Allah is always watching you, it will make you feel respectful and fearful of Him. At that point, other people's opinions won't matter much to you.When you care a lot about this world, you will get caught up in endless desires that make it hard to escape.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Only Allah ﷻ can benefit/harm you</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understand that nobody can help or harm you unless Allah allows it, even if all of creation tried to do so.</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Regular recitation of Quran/istighfar/dhikr</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Constantly remembering Allah ﷻ &amp; reciting His words will ease your heart.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Reflecting on less fortunate &amp; harms of showing off</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Think about people who have less than you, like those who don't have jobs and struggle to survive.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highlight>
                  <a:srgbClr val="FFF2CC"/>
                </a:highlight>
                <a:latin typeface="EB Garamond Medium"/>
                <a:ea typeface="EB Garamond Medium"/>
                <a:cs typeface="EB Garamond Medium"/>
                <a:sym typeface="EB Garamond Medium"/>
              </a:rPr>
              <a:t>10% of the world’s population lived less than US$1.90 a day.116 million people in middle east are poor.</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remember that showing off the things you have might make others jealous, so you keep them safe and don't show off.</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81825"/>
            <a:ext cx="8520600" cy="46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rgbClr val="1C4587"/>
                </a:solidFill>
                <a:latin typeface="Times New Roman"/>
                <a:ea typeface="Times New Roman"/>
                <a:cs typeface="Times New Roman"/>
                <a:sym typeface="Times New Roman"/>
              </a:rPr>
              <a:t>Seeking Reputation/السُمْعَة(Sum’a)</a:t>
            </a:r>
            <a:endParaRPr sz="2200">
              <a:solidFill>
                <a:srgbClr val="1C4587"/>
              </a:solidFill>
            </a:endParaRPr>
          </a:p>
        </p:txBody>
      </p:sp>
      <p:sp>
        <p:nvSpPr>
          <p:cNvPr id="150" name="Google Shape;150;p28"/>
          <p:cNvSpPr txBox="1"/>
          <p:nvPr>
            <p:ph idx="1" type="body"/>
          </p:nvPr>
        </p:nvSpPr>
        <p:spPr>
          <a:xfrm>
            <a:off x="311700" y="632725"/>
            <a:ext cx="8520600" cy="438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These are People who want to always be popular and successful, just to get admiration from others. They are </a:t>
            </a:r>
            <a:r>
              <a:rPr lang="en" sz="1500">
                <a:solidFill>
                  <a:schemeClr val="dk1"/>
                </a:solidFill>
                <a:latin typeface="EB Garamond Medium"/>
                <a:ea typeface="EB Garamond Medium"/>
                <a:cs typeface="EB Garamond Medium"/>
                <a:sym typeface="EB Garamond Medium"/>
              </a:rPr>
              <a:t>hypocrites because </a:t>
            </a:r>
            <a:r>
              <a:rPr lang="en" sz="1500">
                <a:solidFill>
                  <a:schemeClr val="dk1"/>
                </a:solidFill>
                <a:latin typeface="EB Garamond Medium"/>
                <a:ea typeface="EB Garamond Medium"/>
                <a:cs typeface="EB Garamond Medium"/>
                <a:sym typeface="EB Garamond Medium"/>
              </a:rPr>
              <a:t>they say they want to please Allahﷻ but secretly wants people to admire and respect them.</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The person who always wants to be popular is often not aware that they can lose their popularity at any moment.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b="1" sz="1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1600" u="sng">
                <a:solidFill>
                  <a:schemeClr val="dk1"/>
                </a:solidFill>
                <a:latin typeface="EB Garamond"/>
                <a:ea typeface="EB Garamond"/>
                <a:cs typeface="EB Garamond"/>
                <a:sym typeface="EB Garamond"/>
              </a:rPr>
              <a:t>Signs &amp; Symptoms</a:t>
            </a:r>
            <a:endParaRPr b="1" sz="1600"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Unnecessary competitive drive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If you always want to compete for no reason, it can make you really not like others and always want to fight with everyone.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Heedlessness of Allah’s ﷻ power</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Forgetting that blessings come from Allah ﷻ alone.You are too focused on getting things from others that you forget how powerful and controlling Allah is.</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Allah says, “ </a:t>
            </a:r>
            <a:r>
              <a:rPr i="1" lang="en" sz="1500">
                <a:solidFill>
                  <a:schemeClr val="dk1"/>
                </a:solidFill>
                <a:highlight>
                  <a:srgbClr val="FFF2CC"/>
                </a:highlight>
                <a:latin typeface="EB Garamond Medium"/>
                <a:ea typeface="EB Garamond Medium"/>
                <a:cs typeface="EB Garamond Medium"/>
                <a:sym typeface="EB Garamond Medium"/>
              </a:rPr>
              <a:t>If Allah touches you with harm, none can undo it except him. And if He touches you with a blessing,its his choice. He is most capable of everything</a:t>
            </a:r>
            <a:r>
              <a:rPr lang="en" sz="1500">
                <a:solidFill>
                  <a:schemeClr val="dk1"/>
                </a:solidFill>
                <a:highlight>
                  <a:srgbClr val="FFF2CC"/>
                </a:highlight>
                <a:latin typeface="EB Garamond Medium"/>
                <a:ea typeface="EB Garamond Medium"/>
                <a:cs typeface="EB Garamond Medium"/>
                <a:sym typeface="EB Garamond Medium"/>
              </a:rPr>
              <a:t>.”(Al An'am 6:17)</a:t>
            </a:r>
            <a:endParaRPr sz="1500">
              <a:solidFill>
                <a:schemeClr val="dk1"/>
              </a:solidFill>
              <a:highlight>
                <a:srgbClr val="FFF2CC"/>
              </a:highlight>
              <a:latin typeface="EB Garamond Medium"/>
              <a:ea typeface="EB Garamond Medium"/>
              <a:cs typeface="EB Garamond Medium"/>
              <a:sym typeface="EB Garamond Medium"/>
            </a:endParaRPr>
          </a:p>
        </p:txBody>
      </p:sp>
      <p:cxnSp>
        <p:nvCxnSpPr>
          <p:cNvPr id="151" name="Google Shape;151;p28"/>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81825"/>
            <a:ext cx="8520600" cy="46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i="1" lang="en" sz="2500">
                <a:latin typeface="Times New Roman"/>
                <a:ea typeface="Times New Roman"/>
                <a:cs typeface="Times New Roman"/>
                <a:sym typeface="Times New Roman"/>
              </a:rPr>
              <a:t>Seeking Reputation</a:t>
            </a:r>
            <a:endParaRPr i="1" sz="2500"/>
          </a:p>
        </p:txBody>
      </p:sp>
      <p:sp>
        <p:nvSpPr>
          <p:cNvPr id="157" name="Google Shape;157;p29"/>
          <p:cNvSpPr txBox="1"/>
          <p:nvPr>
            <p:ph idx="1" type="body"/>
          </p:nvPr>
        </p:nvSpPr>
        <p:spPr>
          <a:xfrm>
            <a:off x="311700" y="549525"/>
            <a:ext cx="8520600" cy="448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u="sng">
                <a:solidFill>
                  <a:schemeClr val="dk1"/>
                </a:solidFill>
                <a:latin typeface="EB Garamond SemiBold"/>
                <a:ea typeface="EB Garamond SemiBold"/>
                <a:cs typeface="EB Garamond SemiBold"/>
                <a:sym typeface="EB Garamond SemiBold"/>
              </a:rPr>
              <a:t>Treatment</a:t>
            </a:r>
            <a:endParaRPr sz="1700" u="sng">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Clr>
                <a:schemeClr val="dk1"/>
              </a:buClr>
              <a:buSzPts val="1100"/>
              <a:buFont typeface="Arial"/>
              <a:buNone/>
            </a:pPr>
            <a:r>
              <a:t/>
            </a:r>
            <a:endParaRPr b="1"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Secrecy &amp; repentance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Good deeds become corrupted when telling others about them, but when this does occur, it is best to sincerely repent that the goodness of the deeds will be restored.</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Humiliation &amp; deprivation</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understand that trying to impress others for their approval will eventually lead to embarrassment and in the end, you will lose the very thing you desire.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Avoid praising and complimenting wrongdoers, or people who are oppressive and cruel.</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Seeking guidance &amp; refuge from Allah ﷻ</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Seek help and guidance from Allah ﷻ alone. Pray on time, recite Qur’an,as it is the best guidance.</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Allah says, </a:t>
            </a:r>
            <a:r>
              <a:rPr i="1" lang="en" sz="1500">
                <a:solidFill>
                  <a:schemeClr val="dk1"/>
                </a:solidFill>
                <a:highlight>
                  <a:srgbClr val="FFF2CC"/>
                </a:highlight>
                <a:latin typeface="EB Garamond Medium"/>
                <a:ea typeface="EB Garamond Medium"/>
                <a:cs typeface="EB Garamond Medium"/>
                <a:sym typeface="EB Garamond Medium"/>
              </a:rPr>
              <a:t>“Surely this Quran guides to what is most upright, and gives good news to the believers—who do good—that they will have a mighty reward.”</a:t>
            </a:r>
            <a:r>
              <a:rPr lang="en" sz="1500">
                <a:solidFill>
                  <a:schemeClr val="dk1"/>
                </a:solidFill>
                <a:highlight>
                  <a:srgbClr val="FFF2CC"/>
                </a:highlight>
                <a:latin typeface="EB Garamond Medium"/>
                <a:ea typeface="EB Garamond Medium"/>
                <a:cs typeface="EB Garamond Medium"/>
                <a:sym typeface="EB Garamond Medium"/>
              </a:rPr>
              <a:t>(Al-Isra 17:9)</a:t>
            </a:r>
            <a:endParaRPr sz="1500">
              <a:solidFill>
                <a:schemeClr val="dk1"/>
              </a:solidFill>
              <a:highlight>
                <a:srgbClr val="FFF2CC"/>
              </a:highlight>
              <a:latin typeface="EB Garamond Medium"/>
              <a:ea typeface="EB Garamond Medium"/>
              <a:cs typeface="EB Garamond Medium"/>
              <a:sym typeface="EB Garamo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58450"/>
            <a:ext cx="8520600" cy="44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1C4587"/>
                </a:solidFill>
                <a:latin typeface="Times New Roman"/>
                <a:ea typeface="Times New Roman"/>
                <a:cs typeface="Times New Roman"/>
                <a:sym typeface="Times New Roman"/>
              </a:rPr>
              <a:t>Boasting/التفاخر(Tafaakhur), Arrogance/الكِبْر(Kibr), &amp; Pride/تكبر(Takabbur)</a:t>
            </a:r>
            <a:endParaRPr b="1" sz="2000">
              <a:solidFill>
                <a:srgbClr val="1C4587"/>
              </a:solidFill>
              <a:latin typeface="Times New Roman"/>
              <a:ea typeface="Times New Roman"/>
              <a:cs typeface="Times New Roman"/>
              <a:sym typeface="Times New Roman"/>
            </a:endParaRPr>
          </a:p>
        </p:txBody>
      </p:sp>
      <p:sp>
        <p:nvSpPr>
          <p:cNvPr id="163" name="Google Shape;163;p30"/>
          <p:cNvSpPr txBox="1"/>
          <p:nvPr>
            <p:ph idx="1" type="body"/>
          </p:nvPr>
        </p:nvSpPr>
        <p:spPr>
          <a:xfrm>
            <a:off x="311700" y="679500"/>
            <a:ext cx="8520600" cy="4382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Thinking you are better than others and making them feel bad because of it,which can make them dislike you.</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In Islam, thinking that "I am better than you" is not allowed. Surprisingly, when someone becomes arrogant, other people tend to not like them.</a:t>
            </a:r>
            <a:br>
              <a:rPr b="1" lang="en" sz="508">
                <a:solidFill>
                  <a:schemeClr val="dk1"/>
                </a:solidFill>
                <a:latin typeface="Times New Roman"/>
                <a:ea typeface="Times New Roman"/>
                <a:cs typeface="Times New Roman"/>
                <a:sym typeface="Times New Roman"/>
              </a:rPr>
            </a:br>
            <a:endParaRPr sz="1308">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1708" u="sng">
                <a:solidFill>
                  <a:schemeClr val="dk1"/>
                </a:solidFill>
                <a:latin typeface="EB Garamond"/>
                <a:ea typeface="EB Garamond"/>
                <a:cs typeface="EB Garamond"/>
                <a:sym typeface="EB Garamond"/>
              </a:rPr>
              <a:t>Signs &amp; Symptoms</a:t>
            </a:r>
            <a:endParaRPr b="1" sz="1708"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508">
              <a:solidFill>
                <a:schemeClr val="dk1"/>
              </a:solidFill>
              <a:latin typeface="Times New Roman"/>
              <a:ea typeface="Times New Roman"/>
              <a:cs typeface="Times New Roman"/>
              <a:sym typeface="Times New Roman"/>
            </a:endParaRPr>
          </a:p>
          <a:p>
            <a:pPr indent="-320675" lvl="0" marL="457200" rtl="0" algn="l">
              <a:spcBef>
                <a:spcPts val="0"/>
              </a:spcBef>
              <a:spcAft>
                <a:spcPts val="0"/>
              </a:spcAft>
              <a:buClr>
                <a:srgbClr val="B45F06"/>
              </a:buClr>
              <a:buSzPts val="1450"/>
              <a:buFont typeface="Times New Roman"/>
              <a:buChar char="★"/>
            </a:pPr>
            <a:r>
              <a:rPr b="1" lang="en" sz="1500">
                <a:solidFill>
                  <a:srgbClr val="B45F06"/>
                </a:solidFill>
                <a:latin typeface="EB Garamond"/>
                <a:ea typeface="EB Garamond"/>
                <a:cs typeface="EB Garamond"/>
                <a:sym typeface="EB Garamond"/>
              </a:rPr>
              <a:t>Self-righteousness/bragging about knowledge</a:t>
            </a:r>
            <a:br>
              <a:rPr b="1" lang="en" sz="1450">
                <a:solidFill>
                  <a:schemeClr val="dk1"/>
                </a:solidFill>
                <a:latin typeface="Times New Roman"/>
                <a:ea typeface="Times New Roman"/>
                <a:cs typeface="Times New Roman"/>
                <a:sym typeface="Times New Roman"/>
              </a:rPr>
            </a:br>
            <a:r>
              <a:rPr lang="en" sz="1500">
                <a:solidFill>
                  <a:schemeClr val="dk1"/>
                </a:solidFill>
                <a:latin typeface="EB Garamond Medium"/>
                <a:ea typeface="EB Garamond Medium"/>
                <a:cs typeface="EB Garamond Medium"/>
                <a:sym typeface="EB Garamond Medium"/>
              </a:rPr>
              <a:t>As a ‘religious person’, you start to think that you are better than other people. You hold yourself higher than others because you have acquired religious knowledge that others don’t have.</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Allah himself reveals his dislike of bragging in Qur’an by saying, </a:t>
            </a:r>
            <a:r>
              <a:rPr lang="en" sz="1500">
                <a:solidFill>
                  <a:schemeClr val="dk1"/>
                </a:solidFill>
                <a:highlight>
                  <a:srgbClr val="FFF2CC"/>
                </a:highlight>
                <a:latin typeface="EB Garamond Medium"/>
                <a:ea typeface="EB Garamond Medium"/>
                <a:cs typeface="EB Garamond Medium"/>
                <a:sym typeface="EB Garamond Medium"/>
              </a:rPr>
              <a:t>‘‘</a:t>
            </a:r>
            <a:r>
              <a:rPr i="1" lang="en" sz="1500">
                <a:solidFill>
                  <a:schemeClr val="dk1"/>
                </a:solidFill>
                <a:highlight>
                  <a:srgbClr val="FFF2CC"/>
                </a:highlight>
                <a:latin typeface="EB Garamond Medium"/>
                <a:ea typeface="EB Garamond Medium"/>
                <a:cs typeface="EB Garamond Medium"/>
                <a:sym typeface="EB Garamond Medium"/>
              </a:rPr>
              <a:t>Surely Allah does not like whoever is arrogant, boastful.</a:t>
            </a:r>
            <a:r>
              <a:rPr lang="en" sz="1500">
                <a:solidFill>
                  <a:schemeClr val="dk1"/>
                </a:solidFill>
                <a:highlight>
                  <a:srgbClr val="FFF2CC"/>
                </a:highlight>
                <a:latin typeface="EB Garamond Medium"/>
                <a:ea typeface="EB Garamond Medium"/>
                <a:cs typeface="EB Garamond Medium"/>
                <a:sym typeface="EB Garamond Medium"/>
              </a:rPr>
              <a:t>”(Quran 31:18)</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50">
              <a:solidFill>
                <a:schemeClr val="dk1"/>
              </a:solidFill>
              <a:latin typeface="Times New Roman"/>
              <a:ea typeface="Times New Roman"/>
              <a:cs typeface="Times New Roman"/>
              <a:sym typeface="Times New Roman"/>
            </a:endParaRPr>
          </a:p>
          <a:p>
            <a:pPr indent="-320675" lvl="0" marL="457200" rtl="0" algn="l">
              <a:spcBef>
                <a:spcPts val="0"/>
              </a:spcBef>
              <a:spcAft>
                <a:spcPts val="0"/>
              </a:spcAft>
              <a:buClr>
                <a:srgbClr val="B45F06"/>
              </a:buClr>
              <a:buSzPts val="1450"/>
              <a:buFont typeface="Times New Roman"/>
              <a:buChar char="★"/>
            </a:pPr>
            <a:r>
              <a:rPr b="1" lang="en" sz="1500">
                <a:solidFill>
                  <a:srgbClr val="B45F06"/>
                </a:solidFill>
                <a:latin typeface="EB Garamond"/>
                <a:ea typeface="EB Garamond"/>
                <a:cs typeface="EB Garamond"/>
                <a:sym typeface="EB Garamond"/>
              </a:rPr>
              <a:t>Arrogance due to wealth/strength/having possessions</a:t>
            </a:r>
            <a:br>
              <a:rPr b="1" lang="en" sz="1450">
                <a:solidFill>
                  <a:schemeClr val="dk1"/>
                </a:solidFill>
                <a:latin typeface="Times New Roman"/>
                <a:ea typeface="Times New Roman"/>
                <a:cs typeface="Times New Roman"/>
                <a:sym typeface="Times New Roman"/>
              </a:rPr>
            </a:br>
            <a:r>
              <a:rPr lang="en" sz="1500">
                <a:solidFill>
                  <a:schemeClr val="dk1"/>
                </a:solidFill>
                <a:latin typeface="EB Garamond Medium"/>
                <a:ea typeface="EB Garamond Medium"/>
                <a:cs typeface="EB Garamond Medium"/>
                <a:sym typeface="EB Garamond Medium"/>
              </a:rPr>
              <a:t>Being arrogant just because you’re beautiful,or you have more money or wealth when compared to people around you, and you show contempt/hate to those of lesser means. To think no one can match you, just because you’re physically fit or bigger than others.</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Allah says, </a:t>
            </a:r>
            <a:r>
              <a:rPr lang="en" sz="1500">
                <a:solidFill>
                  <a:schemeClr val="dk1"/>
                </a:solidFill>
                <a:highlight>
                  <a:srgbClr val="FFF2CC"/>
                </a:highlight>
                <a:latin typeface="EB Garamond Medium"/>
                <a:ea typeface="EB Garamond Medium"/>
                <a:cs typeface="EB Garamond Medium"/>
                <a:sym typeface="EB Garamond Medium"/>
              </a:rPr>
              <a:t>“ </a:t>
            </a:r>
            <a:r>
              <a:rPr i="1" lang="en" sz="1500">
                <a:solidFill>
                  <a:schemeClr val="dk1"/>
                </a:solidFill>
                <a:highlight>
                  <a:srgbClr val="FFF2CC"/>
                </a:highlight>
                <a:latin typeface="EB Garamond Medium"/>
                <a:ea typeface="EB Garamond Medium"/>
                <a:cs typeface="EB Garamond Medium"/>
                <a:sym typeface="EB Garamond Medium"/>
              </a:rPr>
              <a:t>He certainly does not like those who are too proud.</a:t>
            </a:r>
            <a:r>
              <a:rPr lang="en" sz="1500">
                <a:solidFill>
                  <a:schemeClr val="dk1"/>
                </a:solidFill>
                <a:highlight>
                  <a:srgbClr val="FFF2CC"/>
                </a:highlight>
                <a:latin typeface="EB Garamond Medium"/>
                <a:ea typeface="EB Garamond Medium"/>
                <a:cs typeface="EB Garamond Medium"/>
                <a:sym typeface="EB Garamond Medium"/>
              </a:rPr>
              <a:t>”(Quran 16:23)</a:t>
            </a:r>
            <a:endParaRPr sz="1500">
              <a:solidFill>
                <a:schemeClr val="dk1"/>
              </a:solidFill>
              <a:highlight>
                <a:srgbClr val="FFF2CC"/>
              </a:highlight>
              <a:latin typeface="EB Garamond Medium"/>
              <a:ea typeface="EB Garamond Medium"/>
              <a:cs typeface="EB Garamond Medium"/>
              <a:sym typeface="EB Garamond Medium"/>
            </a:endParaRPr>
          </a:p>
        </p:txBody>
      </p:sp>
      <p:cxnSp>
        <p:nvCxnSpPr>
          <p:cNvPr id="164" name="Google Shape;164;p30"/>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ph type="title"/>
          </p:nvPr>
        </p:nvSpPr>
        <p:spPr>
          <a:xfrm>
            <a:off x="311700" y="70150"/>
            <a:ext cx="8520600" cy="491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Boasting, Arrogance, &amp; Pride</a:t>
            </a:r>
            <a:endParaRPr i="1">
              <a:latin typeface="Times New Roman"/>
              <a:ea typeface="Times New Roman"/>
              <a:cs typeface="Times New Roman"/>
              <a:sym typeface="Times New Roman"/>
            </a:endParaRPr>
          </a:p>
          <a:p>
            <a:pPr indent="0" lvl="0" marL="0" rtl="0" algn="l">
              <a:spcBef>
                <a:spcPts val="0"/>
              </a:spcBef>
              <a:spcAft>
                <a:spcPts val="0"/>
              </a:spcAft>
              <a:buNone/>
            </a:pPr>
            <a:r>
              <a:t/>
            </a:r>
            <a:endParaRPr i="1"/>
          </a:p>
        </p:txBody>
      </p:sp>
      <p:sp>
        <p:nvSpPr>
          <p:cNvPr id="170" name="Google Shape;170;p31"/>
          <p:cNvSpPr txBox="1"/>
          <p:nvPr>
            <p:ph idx="1" type="body"/>
          </p:nvPr>
        </p:nvSpPr>
        <p:spPr>
          <a:xfrm>
            <a:off x="311700" y="561250"/>
            <a:ext cx="8520600" cy="4360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Remember the source of your Blessings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Everything(your wealth, health, strength, intellect etc) comes from Allah ﷻ. </a:t>
            </a:r>
            <a:br>
              <a:rPr lang="en" sz="1400">
                <a:solidFill>
                  <a:schemeClr val="dk1"/>
                </a:solidFill>
                <a:latin typeface="Times New Roman"/>
                <a:ea typeface="Times New Roman"/>
                <a:cs typeface="Times New Roman"/>
                <a:sym typeface="Times New Roman"/>
              </a:rPr>
            </a:b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God-consciousness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highlight>
                  <a:srgbClr val="FFF2CC"/>
                </a:highlight>
                <a:latin typeface="EB Garamond Medium"/>
                <a:ea typeface="EB Garamond Medium"/>
                <a:cs typeface="EB Garamond Medium"/>
                <a:sym typeface="EB Garamond Medium"/>
              </a:rPr>
              <a:t>“</a:t>
            </a:r>
            <a:r>
              <a:rPr i="1" lang="en" sz="1500">
                <a:solidFill>
                  <a:schemeClr val="dk1"/>
                </a:solidFill>
                <a:highlight>
                  <a:srgbClr val="FFF2CC"/>
                </a:highlight>
                <a:latin typeface="EB Garamond Medium"/>
                <a:ea typeface="EB Garamond Medium"/>
                <a:cs typeface="EB Garamond Medium"/>
                <a:sym typeface="EB Garamond Medium"/>
              </a:rPr>
              <a:t>None of you will enter Paradise by his deeds alone</a:t>
            </a:r>
            <a:r>
              <a:rPr lang="en" sz="1500">
                <a:solidFill>
                  <a:schemeClr val="dk1"/>
                </a:solidFill>
                <a:highlight>
                  <a:srgbClr val="FFF2CC"/>
                </a:highlight>
                <a:latin typeface="EB Garamond Medium"/>
                <a:ea typeface="EB Garamond Medium"/>
                <a:cs typeface="EB Garamond Medium"/>
                <a:sym typeface="EB Garamond Medium"/>
              </a:rPr>
              <a:t>” (Sahih al-Bukhari 5673).</a:t>
            </a:r>
            <a:r>
              <a:rPr lang="en" sz="1500">
                <a:solidFill>
                  <a:schemeClr val="dk1"/>
                </a:solidFill>
                <a:latin typeface="EB Garamond Medium"/>
                <a:ea typeface="EB Garamond Medium"/>
                <a:cs typeface="EB Garamond Medium"/>
                <a:sym typeface="EB Garamond Medium"/>
              </a:rPr>
              <a:t> Our manners &amp; characteristics are also important when our good &amp; bad deeds are being weighed.</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Recognize that beauty/status are Temporary/Worthless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highlight>
                  <a:srgbClr val="FFF2CC"/>
                </a:highlight>
                <a:latin typeface="EB Garamond Medium"/>
                <a:ea typeface="EB Garamond Medium"/>
                <a:cs typeface="EB Garamond Medium"/>
                <a:sym typeface="EB Garamond Medium"/>
              </a:rPr>
              <a:t>“</a:t>
            </a:r>
            <a:r>
              <a:rPr i="1" lang="en" sz="1500">
                <a:solidFill>
                  <a:schemeClr val="dk1"/>
                </a:solidFill>
                <a:highlight>
                  <a:srgbClr val="FFF2CC"/>
                </a:highlight>
                <a:latin typeface="EB Garamond Medium"/>
                <a:ea typeface="EB Garamond Medium"/>
                <a:cs typeface="EB Garamond Medium"/>
                <a:sym typeface="EB Garamond Medium"/>
              </a:rPr>
              <a:t>Surely the most noble of you in the sight of Allah is the most righteous among you, Allah is truly the All-Knowing &amp; All-Wise</a:t>
            </a:r>
            <a:r>
              <a:rPr lang="en" sz="1500">
                <a:solidFill>
                  <a:schemeClr val="dk1"/>
                </a:solidFill>
                <a:highlight>
                  <a:srgbClr val="FFF2CC"/>
                </a:highlight>
                <a:latin typeface="EB Garamond Medium"/>
                <a:ea typeface="EB Garamond Medium"/>
                <a:cs typeface="EB Garamond Medium"/>
                <a:sym typeface="EB Garamond Medium"/>
              </a:rPr>
              <a:t>” (Al-Hujurat 13).</a:t>
            </a:r>
            <a:br>
              <a:rPr lang="en" sz="1500">
                <a:solidFill>
                  <a:schemeClr val="dk1"/>
                </a:solidFill>
                <a:highlight>
                  <a:srgbClr val="FFF2CC"/>
                </a:highlight>
                <a:latin typeface="EB Garamond Medium"/>
                <a:ea typeface="EB Garamond Medium"/>
                <a:cs typeface="EB Garamond Medium"/>
                <a:sym typeface="EB Garamond Medium"/>
              </a:rPr>
            </a:br>
            <a:r>
              <a:rPr i="1" lang="en" sz="1500">
                <a:solidFill>
                  <a:schemeClr val="dk1"/>
                </a:solidFill>
                <a:highlight>
                  <a:srgbClr val="FFF2CC"/>
                </a:highlight>
                <a:latin typeface="EB Garamond Medium"/>
                <a:ea typeface="EB Garamond Medium"/>
                <a:cs typeface="EB Garamond Medium"/>
                <a:sym typeface="EB Garamond Medium"/>
              </a:rPr>
              <a:t>“Allah does not look at your outward appearance &amp; your wealth, rather He looks at your heart &amp; deeds”</a:t>
            </a:r>
            <a:r>
              <a:rPr lang="en" sz="1500">
                <a:solidFill>
                  <a:schemeClr val="dk1"/>
                </a:solidFill>
                <a:highlight>
                  <a:srgbClr val="FFF2CC"/>
                </a:highlight>
                <a:latin typeface="EB Garamond Medium"/>
                <a:ea typeface="EB Garamond Medium"/>
                <a:cs typeface="EB Garamond Medium"/>
                <a:sym typeface="EB Garamond Medium"/>
              </a:rPr>
              <a:t> (Sahih Muslim 2564:34). </a:t>
            </a:r>
            <a:r>
              <a:rPr lang="en" sz="1500">
                <a:solidFill>
                  <a:schemeClr val="dk1"/>
                </a:solidFill>
                <a:latin typeface="EB Garamond Medium"/>
                <a:ea typeface="EB Garamond Medium"/>
                <a:cs typeface="EB Garamond Medium"/>
                <a:sym typeface="EB Garamond Medium"/>
              </a:rPr>
              <a:t>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Show Humility &amp; Be Humble to Others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ponder on your limitations. Understand without Allah, you are unfortunate, weak and helpless. Remind yourself that it was arrogance and pride that made shaitaan evil.</a:t>
            </a:r>
            <a:endParaRPr sz="17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2"/>
          <p:cNvSpPr txBox="1"/>
          <p:nvPr>
            <p:ph type="title"/>
          </p:nvPr>
        </p:nvSpPr>
        <p:spPr>
          <a:xfrm>
            <a:off x="311700" y="81825"/>
            <a:ext cx="8520600" cy="51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220">
                <a:solidFill>
                  <a:srgbClr val="1C4587"/>
                </a:solidFill>
                <a:latin typeface="Times New Roman"/>
                <a:ea typeface="Times New Roman"/>
                <a:cs typeface="Times New Roman"/>
                <a:sym typeface="Times New Roman"/>
              </a:rPr>
              <a:t>Mockery</a:t>
            </a:r>
            <a:endParaRPr b="1" sz="2220">
              <a:solidFill>
                <a:srgbClr val="1C4587"/>
              </a:solidFill>
              <a:latin typeface="Times New Roman"/>
              <a:ea typeface="Times New Roman"/>
              <a:cs typeface="Times New Roman"/>
              <a:sym typeface="Times New Roman"/>
            </a:endParaRPr>
          </a:p>
        </p:txBody>
      </p:sp>
      <p:sp>
        <p:nvSpPr>
          <p:cNvPr id="176" name="Google Shape;176;p32"/>
          <p:cNvSpPr txBox="1"/>
          <p:nvPr>
            <p:ph idx="1" type="body"/>
          </p:nvPr>
        </p:nvSpPr>
        <p:spPr>
          <a:xfrm>
            <a:off x="311700" y="660400"/>
            <a:ext cx="8520600" cy="4424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50">
                <a:solidFill>
                  <a:schemeClr val="dk1"/>
                </a:solidFill>
                <a:latin typeface="EB Garamond Medium"/>
                <a:ea typeface="EB Garamond Medium"/>
                <a:cs typeface="EB Garamond Medium"/>
                <a:sym typeface="EB Garamond Medium"/>
              </a:rPr>
              <a:t>Mockery is when someone makes fun of others in order to embarrass them. This happens because the person who mocks others usually thinks they are better than the other person, or they wish they had what the others have.</a:t>
            </a:r>
            <a:br>
              <a:rPr lang="en" sz="1450">
                <a:solidFill>
                  <a:schemeClr val="dk1"/>
                </a:solidFill>
                <a:latin typeface="EB Garamond Medium"/>
                <a:ea typeface="EB Garamond Medium"/>
                <a:cs typeface="EB Garamond Medium"/>
                <a:sym typeface="EB Garamond Medium"/>
              </a:rPr>
            </a:br>
            <a:r>
              <a:rPr lang="en" sz="1450">
                <a:solidFill>
                  <a:schemeClr val="dk1"/>
                </a:solidFill>
                <a:latin typeface="EB Garamond Medium"/>
                <a:ea typeface="EB Garamond Medium"/>
                <a:cs typeface="EB Garamond Medium"/>
                <a:sym typeface="EB Garamond Medium"/>
              </a:rPr>
              <a:t>Having a sense of humor and being cheerful are important in human life. But when humor is the main focus in life, it can negatively affect the spiritual heart. Laughing and making fun of others in a way that hurts their feelings is not okay.</a:t>
            </a:r>
            <a:endParaRPr sz="145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100">
              <a:solidFill>
                <a:schemeClr val="dk1"/>
              </a:solidFill>
              <a:latin typeface="EB Garamond"/>
              <a:ea typeface="EB Garamond"/>
              <a:cs typeface="EB Garamond"/>
              <a:sym typeface="EB Garamond"/>
            </a:endParaRPr>
          </a:p>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Signs &amp; Symptoms</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5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Looking down on others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a:ea typeface="EB Garamond"/>
                <a:cs typeface="EB Garamond"/>
                <a:sym typeface="EB Garamond"/>
              </a:rPr>
              <a:t>Seeing yourself superior to others, degrading others. </a:t>
            </a:r>
            <a:endParaRPr sz="14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800">
              <a:solidFill>
                <a:schemeClr val="dk1"/>
              </a:solidFill>
              <a:latin typeface="EB Garamond"/>
              <a:ea typeface="EB Garamond"/>
              <a:cs typeface="EB Garamond"/>
              <a:sym typeface="EB Garamond"/>
            </a:endParaRPr>
          </a:p>
          <a:p>
            <a:pPr indent="-317500" lvl="0" marL="457200" rtl="0" algn="l">
              <a:spcBef>
                <a:spcPts val="0"/>
              </a:spcBef>
              <a:spcAft>
                <a:spcPts val="0"/>
              </a:spcAft>
              <a:buClr>
                <a:srgbClr val="B45F06"/>
              </a:buClr>
              <a:buSzPts val="1400"/>
              <a:buFont typeface="EB Garamond"/>
              <a:buChar char="★"/>
            </a:pPr>
            <a:r>
              <a:rPr b="1" lang="en" sz="1500">
                <a:solidFill>
                  <a:srgbClr val="B45F06"/>
                </a:solidFill>
                <a:latin typeface="EB Garamond"/>
                <a:ea typeface="EB Garamond"/>
                <a:cs typeface="EB Garamond"/>
                <a:sym typeface="EB Garamond"/>
              </a:rPr>
              <a:t>Cursing entire races/faiths/groups of people </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a:ea typeface="EB Garamond"/>
                <a:cs typeface="EB Garamond"/>
                <a:sym typeface="EB Garamond"/>
              </a:rPr>
              <a:t>Creating hatred, cursing other races or religions outright and calling them names.</a:t>
            </a:r>
            <a:endParaRPr i="1" sz="1400">
              <a:solidFill>
                <a:schemeClr val="dk1"/>
              </a:solidFill>
              <a:highlight>
                <a:srgbClr val="FFE599"/>
              </a:highlight>
              <a:latin typeface="EB Garamond"/>
              <a:ea typeface="EB Garamond"/>
              <a:cs typeface="EB Garamond"/>
              <a:sym typeface="EB Garamond"/>
            </a:endParaRPr>
          </a:p>
          <a:p>
            <a:pPr indent="0" lvl="0" marL="0" rtl="0" algn="l">
              <a:spcBef>
                <a:spcPts val="0"/>
              </a:spcBef>
              <a:spcAft>
                <a:spcPts val="0"/>
              </a:spcAft>
              <a:buNone/>
            </a:pPr>
            <a:r>
              <a:t/>
            </a:r>
            <a:endParaRPr sz="800">
              <a:solidFill>
                <a:schemeClr val="dk1"/>
              </a:solidFill>
              <a:highlight>
                <a:srgbClr val="FFE599"/>
              </a:highlight>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Loss of self-respect</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a:ea typeface="EB Garamond"/>
                <a:cs typeface="EB Garamond"/>
                <a:sym typeface="EB Garamond"/>
              </a:rPr>
              <a:t>Making too many jokes eventually harms the heart and causes it to become unaware or disobey Allah. ﷻ. Your dignity in the sight of others might be diminished because of your behavior.</a:t>
            </a:r>
            <a:endParaRPr sz="1400">
              <a:solidFill>
                <a:schemeClr val="dk1"/>
              </a:solidFill>
              <a:latin typeface="EB Garamond"/>
              <a:ea typeface="EB Garamond"/>
              <a:cs typeface="EB Garamond"/>
              <a:sym typeface="EB Garamond"/>
            </a:endParaRPr>
          </a:p>
        </p:txBody>
      </p:sp>
      <p:cxnSp>
        <p:nvCxnSpPr>
          <p:cNvPr id="177" name="Google Shape;177;p32"/>
          <p:cNvCxnSpPr/>
          <p:nvPr/>
        </p:nvCxnSpPr>
        <p:spPr>
          <a:xfrm flipH="1" rot="10800000">
            <a:off x="495900" y="5854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3"/>
          <p:cNvSpPr txBox="1"/>
          <p:nvPr>
            <p:ph type="title"/>
          </p:nvPr>
        </p:nvSpPr>
        <p:spPr>
          <a:xfrm>
            <a:off x="311700" y="58450"/>
            <a:ext cx="8520600" cy="444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Mockery</a:t>
            </a:r>
            <a:endParaRPr i="1"/>
          </a:p>
        </p:txBody>
      </p:sp>
      <p:sp>
        <p:nvSpPr>
          <p:cNvPr id="183" name="Google Shape;183;p33"/>
          <p:cNvSpPr txBox="1"/>
          <p:nvPr>
            <p:ph idx="1" type="body"/>
          </p:nvPr>
        </p:nvSpPr>
        <p:spPr>
          <a:xfrm>
            <a:off x="311700" y="502750"/>
            <a:ext cx="8520600" cy="458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u="sng">
                <a:solidFill>
                  <a:schemeClr val="dk1"/>
                </a:solidFill>
                <a:latin typeface="EB Garamond"/>
                <a:ea typeface="EB Garamond"/>
                <a:cs typeface="EB Garamond"/>
                <a:sym typeface="EB Garamond"/>
              </a:rPr>
              <a:t>Treatment</a:t>
            </a:r>
            <a:endParaRPr b="1" sz="16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b="1"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Remember your origins</a:t>
            </a:r>
            <a:endParaRPr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The Prophet ﷺ‎ said in his last khutbah, </a:t>
            </a:r>
            <a:r>
              <a:rPr i="1" lang="en" sz="1400">
                <a:solidFill>
                  <a:schemeClr val="dk1"/>
                </a:solidFill>
                <a:highlight>
                  <a:srgbClr val="FFF2CC"/>
                </a:highlight>
                <a:latin typeface="EB Garamond Medium"/>
                <a:ea typeface="EB Garamond Medium"/>
                <a:cs typeface="EB Garamond Medium"/>
                <a:sym typeface="EB Garamond Medium"/>
              </a:rPr>
              <a:t>“All mankind is from Adam and Eve, an Arab has no superiority over a non-Arab and a non-Arab has no superiority over an Arab; also a white has no superiority over black and a black has no superiority over white except by piety (taqwa) and good action. Learn that every Muslim is a brother to every Muslim and that the Muslims constitute one brotherhood.”</a:t>
            </a:r>
            <a:endParaRPr sz="14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Remember the severe warnings of mockery</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Allah says, </a:t>
            </a:r>
            <a:r>
              <a:rPr i="1" lang="en" sz="1400">
                <a:solidFill>
                  <a:schemeClr val="dk1"/>
                </a:solidFill>
                <a:highlight>
                  <a:srgbClr val="FFF2CC"/>
                </a:highlight>
                <a:latin typeface="EB Garamond Medium"/>
                <a:ea typeface="EB Garamond Medium"/>
                <a:cs typeface="EB Garamond Medium"/>
                <a:sym typeface="EB Garamond Medium"/>
              </a:rPr>
              <a:t>“O believers, let no group make fun of another, for they may be better than them.Do not insult one another, nor call each other with offensive nicknames.How evil is to act rebelliously after having faith! And whoever does not repent, they are the ones who are wrongdoers.”</a:t>
            </a:r>
            <a:r>
              <a:rPr lang="en" sz="1400">
                <a:solidFill>
                  <a:schemeClr val="dk1"/>
                </a:solidFill>
                <a:highlight>
                  <a:srgbClr val="FFF2CC"/>
                </a:highlight>
                <a:latin typeface="EB Garamond Medium"/>
                <a:ea typeface="EB Garamond Medium"/>
                <a:cs typeface="EB Garamond Medium"/>
                <a:sym typeface="EB Garamond Medium"/>
              </a:rPr>
              <a:t>(Al-Hujurat 49:11)</a:t>
            </a:r>
            <a:endParaRPr sz="14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rPr i="1" lang="en" sz="1400">
                <a:solidFill>
                  <a:schemeClr val="dk1"/>
                </a:solidFill>
                <a:highlight>
                  <a:srgbClr val="FFF2CC"/>
                </a:highlight>
                <a:latin typeface="EB Garamond Medium"/>
                <a:ea typeface="EB Garamond Medium"/>
                <a:cs typeface="EB Garamond Medium"/>
                <a:sym typeface="EB Garamond Medium"/>
              </a:rPr>
              <a:t>“When you took it up with your tongues, &amp; spoke it </a:t>
            </a:r>
            <a:r>
              <a:rPr i="1" lang="en" sz="1400">
                <a:solidFill>
                  <a:schemeClr val="dk1"/>
                </a:solidFill>
                <a:highlight>
                  <a:srgbClr val="FFF2CC"/>
                </a:highlight>
                <a:latin typeface="EB Garamond Medium"/>
                <a:ea typeface="EB Garamond Medium"/>
                <a:cs typeface="EB Garamond Medium"/>
                <a:sym typeface="EB Garamond Medium"/>
              </a:rPr>
              <a:t>with</a:t>
            </a:r>
            <a:r>
              <a:rPr i="1" lang="en" sz="1400">
                <a:solidFill>
                  <a:schemeClr val="dk1"/>
                </a:solidFill>
                <a:highlight>
                  <a:srgbClr val="FFF2CC"/>
                </a:highlight>
                <a:latin typeface="EB Garamond Medium"/>
                <a:ea typeface="EB Garamond Medium"/>
                <a:cs typeface="EB Garamond Medium"/>
                <a:sym typeface="EB Garamond Medium"/>
              </a:rPr>
              <a:t> your mouths, things you </a:t>
            </a:r>
            <a:r>
              <a:rPr i="1" lang="en" sz="1400">
                <a:solidFill>
                  <a:schemeClr val="dk1"/>
                </a:solidFill>
                <a:highlight>
                  <a:srgbClr val="FFF2CC"/>
                </a:highlight>
                <a:latin typeface="EB Garamond Medium"/>
                <a:ea typeface="EB Garamond Medium"/>
                <a:cs typeface="EB Garamond Medium"/>
                <a:sym typeface="EB Garamond Medium"/>
              </a:rPr>
              <a:t>didn't</a:t>
            </a:r>
            <a:r>
              <a:rPr i="1" lang="en" sz="1400">
                <a:solidFill>
                  <a:schemeClr val="dk1"/>
                </a:solidFill>
                <a:highlight>
                  <a:srgbClr val="FFF2CC"/>
                </a:highlight>
                <a:latin typeface="EB Garamond Medium"/>
                <a:ea typeface="EB Garamond Medium"/>
                <a:cs typeface="EB Garamond Medium"/>
                <a:sym typeface="EB Garamond Medium"/>
              </a:rPr>
              <a:t> know, you thought it was trivial but to God it was very serious” </a:t>
            </a:r>
            <a:r>
              <a:rPr lang="en" sz="1400">
                <a:solidFill>
                  <a:schemeClr val="dk1"/>
                </a:solidFill>
                <a:highlight>
                  <a:srgbClr val="FFF2CC"/>
                </a:highlight>
                <a:latin typeface="EB Garamond Medium"/>
                <a:ea typeface="EB Garamond Medium"/>
                <a:cs typeface="EB Garamond Medium"/>
                <a:sym typeface="EB Garamond Medium"/>
              </a:rPr>
              <a:t>(al-Nur 15). </a:t>
            </a:r>
            <a:endParaRPr sz="14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Repentance/forgiveness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The Prophet </a:t>
            </a:r>
            <a:r>
              <a:rPr lang="en" sz="1400">
                <a:solidFill>
                  <a:schemeClr val="dk1"/>
                </a:solidFill>
                <a:latin typeface="EB Garamond Medium"/>
                <a:ea typeface="EB Garamond Medium"/>
                <a:cs typeface="EB Garamond Medium"/>
                <a:sym typeface="EB Garamond Medium"/>
              </a:rPr>
              <a:t>ﷺ‎ </a:t>
            </a:r>
            <a:r>
              <a:rPr lang="en" sz="1400">
                <a:solidFill>
                  <a:schemeClr val="dk1"/>
                </a:solidFill>
                <a:latin typeface="EB Garamond Medium"/>
                <a:ea typeface="EB Garamond Medium"/>
                <a:cs typeface="EB Garamond Medium"/>
                <a:sym typeface="EB Garamond Medium"/>
              </a:rPr>
              <a:t>said, </a:t>
            </a:r>
            <a:r>
              <a:rPr i="1" lang="en" sz="1400">
                <a:solidFill>
                  <a:schemeClr val="dk1"/>
                </a:solidFill>
                <a:highlight>
                  <a:srgbClr val="FFF2CC"/>
                </a:highlight>
                <a:latin typeface="EB Garamond Medium"/>
                <a:ea typeface="EB Garamond Medium"/>
                <a:cs typeface="EB Garamond Medium"/>
                <a:sym typeface="EB Garamond Medium"/>
              </a:rPr>
              <a:t>“Among my people, the one who is bankrupt is the one who – after praying, fasting, &amp; paying zakat – arrives on the Day of Judgement having cursed one person &amp; slandered another…then those people will be given his good deeds…” </a:t>
            </a:r>
            <a:r>
              <a:rPr lang="en" sz="1400">
                <a:solidFill>
                  <a:schemeClr val="dk1"/>
                </a:solidFill>
                <a:highlight>
                  <a:srgbClr val="FFF2CC"/>
                </a:highlight>
                <a:latin typeface="EB Garamond Medium"/>
                <a:ea typeface="EB Garamond Medium"/>
                <a:cs typeface="EB Garamond Medium"/>
                <a:sym typeface="EB Garamond Medium"/>
              </a:rPr>
              <a:t>(Sahih Muslim 2581:59). </a:t>
            </a:r>
            <a:endParaRPr sz="2200">
              <a:highlight>
                <a:srgbClr val="FFF2CC"/>
              </a:highlight>
              <a:latin typeface="EB Garamond Medium"/>
              <a:ea typeface="EB Garamond Medium"/>
              <a:cs typeface="EB Garamond Medium"/>
              <a:sym typeface="EB Garamo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4"/>
          <p:cNvSpPr txBox="1"/>
          <p:nvPr>
            <p:ph type="title"/>
          </p:nvPr>
        </p:nvSpPr>
        <p:spPr>
          <a:xfrm>
            <a:off x="311700" y="58450"/>
            <a:ext cx="8520600" cy="44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rgbClr val="1C4587"/>
                </a:solidFill>
                <a:latin typeface="Times New Roman"/>
                <a:ea typeface="Times New Roman"/>
                <a:cs typeface="Times New Roman"/>
                <a:sym typeface="Times New Roman"/>
              </a:rPr>
              <a:t>Heedlessness/الغَفْلَة(Ghaflah)</a:t>
            </a:r>
            <a:endParaRPr b="1" sz="2200">
              <a:solidFill>
                <a:srgbClr val="1C4587"/>
              </a:solidFill>
              <a:latin typeface="Times New Roman"/>
              <a:ea typeface="Times New Roman"/>
              <a:cs typeface="Times New Roman"/>
              <a:sym typeface="Times New Roman"/>
            </a:endParaRPr>
          </a:p>
        </p:txBody>
      </p:sp>
      <p:sp>
        <p:nvSpPr>
          <p:cNvPr id="189" name="Google Shape;189;p34"/>
          <p:cNvSpPr txBox="1"/>
          <p:nvPr>
            <p:ph idx="1" type="body"/>
          </p:nvPr>
        </p:nvSpPr>
        <p:spPr>
          <a:xfrm>
            <a:off x="311700" y="596900"/>
            <a:ext cx="8520600" cy="4546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Heedlessness means not paying attention to what is really important in our lives, like following Allah's commands and avoiding what he has forbidden. The worst kind of carelessness is when someone ignores the importance of following Allah's plan, being responsible for their actions, believing in life after death, and facing judgement in the afterlife.</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Scholars say that being careless is the main cause of all emotional problems. A </a:t>
            </a:r>
            <a:r>
              <a:rPr i="1" lang="en" sz="1400">
                <a:solidFill>
                  <a:schemeClr val="dk1"/>
                </a:solidFill>
                <a:latin typeface="EB Garamond Medium"/>
                <a:ea typeface="EB Garamond Medium"/>
                <a:cs typeface="EB Garamond Medium"/>
                <a:sym typeface="EB Garamond Medium"/>
              </a:rPr>
              <a:t>mughaffal</a:t>
            </a:r>
            <a:r>
              <a:rPr lang="en" sz="1400">
                <a:solidFill>
                  <a:schemeClr val="dk1"/>
                </a:solidFill>
                <a:latin typeface="EB Garamond Medium"/>
                <a:ea typeface="EB Garamond Medium"/>
                <a:cs typeface="EB Garamond Medium"/>
                <a:sym typeface="EB Garamond Medium"/>
              </a:rPr>
              <a:t> or simpleton is someone who is easily tricked and distracted by unimportant things instead of focusing on what is important and meaningful.</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000">
              <a:solidFill>
                <a:schemeClr val="dk1"/>
              </a:solidFill>
              <a:latin typeface="EB Garamond"/>
              <a:ea typeface="EB Garamond"/>
              <a:cs typeface="EB Garamond"/>
              <a:sym typeface="EB Garamond"/>
            </a:endParaRPr>
          </a:p>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Signs &amp; Symptoms</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Not paying attention to Allah’s ﷻ commands &amp; not holding yourself accountable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Being careless of Allah’s </a:t>
            </a:r>
            <a:r>
              <a:rPr lang="en" sz="1500">
                <a:solidFill>
                  <a:schemeClr val="dk1"/>
                </a:solidFill>
                <a:latin typeface="EB Garamond Medium"/>
                <a:ea typeface="EB Garamond Medium"/>
                <a:cs typeface="EB Garamond Medium"/>
                <a:sym typeface="EB Garamond Medium"/>
              </a:rPr>
              <a:t>commands and </a:t>
            </a:r>
            <a:r>
              <a:rPr lang="en" sz="1500">
                <a:solidFill>
                  <a:schemeClr val="dk1"/>
                </a:solidFill>
                <a:latin typeface="EB Garamond Medium"/>
                <a:ea typeface="EB Garamond Medium"/>
                <a:cs typeface="EB Garamond Medium"/>
                <a:sym typeface="EB Garamond Medium"/>
              </a:rPr>
              <a:t>teachings of Prophet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3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Keeping bad company &amp; not defending the truth </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choose friends who are not good influence &amp; sometimes do things that go against the teachings of Islam. You keep silent when there’s injustice.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3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Addicted to technology/social media</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There are uncomfortable feelings when you are </a:t>
            </a:r>
            <a:r>
              <a:rPr lang="en" sz="1500">
                <a:solidFill>
                  <a:schemeClr val="dk1"/>
                </a:solidFill>
                <a:latin typeface="EB Garamond Medium"/>
                <a:ea typeface="EB Garamond Medium"/>
                <a:cs typeface="EB Garamond Medium"/>
                <a:sym typeface="EB Garamond Medium"/>
              </a:rPr>
              <a:t>without</a:t>
            </a:r>
            <a:r>
              <a:rPr lang="en" sz="1500">
                <a:solidFill>
                  <a:schemeClr val="dk1"/>
                </a:solidFill>
                <a:latin typeface="EB Garamond Medium"/>
                <a:ea typeface="EB Garamond Medium"/>
                <a:cs typeface="EB Garamond Medium"/>
                <a:sym typeface="EB Garamond Medium"/>
              </a:rPr>
              <a:t> your phone. Checking social media for no reason multiple times throughout the day making it a norm.Becoming heedless of good manners as in:</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Conversing with one person while texting someone else.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Constantly checking your phone when speaking to elders, giving the impression as you have something better to do than speak or listen to them.</a:t>
            </a:r>
            <a:endParaRPr sz="1500">
              <a:solidFill>
                <a:schemeClr val="dk1"/>
              </a:solidFill>
              <a:latin typeface="EB Garamond Medium"/>
              <a:ea typeface="EB Garamond Medium"/>
              <a:cs typeface="EB Garamond Medium"/>
              <a:sym typeface="EB Garamond Medium"/>
            </a:endParaRPr>
          </a:p>
        </p:txBody>
      </p:sp>
      <p:cxnSp>
        <p:nvCxnSpPr>
          <p:cNvPr id="190" name="Google Shape;190;p34"/>
          <p:cNvCxnSpPr/>
          <p:nvPr/>
        </p:nvCxnSpPr>
        <p:spPr>
          <a:xfrm flipH="1" rot="10800000">
            <a:off x="495900" y="50275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5"/>
          <p:cNvSpPr txBox="1"/>
          <p:nvPr>
            <p:ph type="title"/>
          </p:nvPr>
        </p:nvSpPr>
        <p:spPr>
          <a:xfrm>
            <a:off x="311700" y="0"/>
            <a:ext cx="8520600" cy="409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Heedlessness </a:t>
            </a:r>
            <a:endParaRPr i="1"/>
          </a:p>
        </p:txBody>
      </p:sp>
      <p:sp>
        <p:nvSpPr>
          <p:cNvPr id="196" name="Google Shape;196;p35"/>
          <p:cNvSpPr txBox="1"/>
          <p:nvPr>
            <p:ph idx="1" type="body"/>
          </p:nvPr>
        </p:nvSpPr>
        <p:spPr>
          <a:xfrm>
            <a:off x="311700" y="409200"/>
            <a:ext cx="8520600" cy="473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2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Reflecting on the value of time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Time is a blessing from Allah ﷻ, the life of this world is temporary &amp; can pass by quickly if we are not paying attention. You understand that wasting even a single moment is an opportunity gone, never to return.</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2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Recognize the danger of technology/social media early on</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It is very important to recognize, as social media users, how harmful social media can be in terms of self-image, looking at haram things, &amp; material desires.</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b="1" sz="2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Surround yourself with good company</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You realize by surrounding yourself with people who are sincere and trustworthy, you will only benefit by them and when you do wrong, good friends will remind you and set you right.</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2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Reality of death</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You were created to remember Allah, so you would rather not be careless in this life, where it counts, when your obedience in this world is tested so that you gain the reward in </a:t>
            </a:r>
            <a:r>
              <a:rPr i="1" lang="en" sz="1400">
                <a:solidFill>
                  <a:schemeClr val="dk1"/>
                </a:solidFill>
                <a:latin typeface="EB Garamond Medium"/>
                <a:ea typeface="EB Garamond Medium"/>
                <a:cs typeface="EB Garamond Medium"/>
                <a:sym typeface="EB Garamond Medium"/>
              </a:rPr>
              <a:t>aakhirah</a:t>
            </a:r>
            <a:r>
              <a:rPr lang="en" sz="1400">
                <a:solidFill>
                  <a:schemeClr val="dk1"/>
                </a:solidFill>
                <a:latin typeface="EB Garamond Medium"/>
                <a:ea typeface="EB Garamond Medium"/>
                <a:cs typeface="EB Garamond Medium"/>
                <a:sym typeface="EB Garamond Medium"/>
              </a:rPr>
              <a:t>.</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Remind yourself to do good/to speak the truth/to follow Allah’s commands/to follow teachings of Prophet.</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4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a:t>
            </a:r>
            <a:r>
              <a:rPr b="1" lang="en" sz="1500">
                <a:solidFill>
                  <a:srgbClr val="B45F06"/>
                </a:solidFill>
                <a:latin typeface="EB Garamond"/>
                <a:ea typeface="EB Garamond"/>
                <a:cs typeface="EB Garamond"/>
                <a:sym typeface="EB Garamond"/>
              </a:rPr>
              <a:t>eciting the Quran often</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Engaging with the Quran often &amp; with reflection can widen your understanding of Allah’s ﷻ words &amp; allow us to live how He wants us to live.</a:t>
            </a:r>
            <a:endParaRPr sz="14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6"/>
          <p:cNvSpPr txBox="1"/>
          <p:nvPr>
            <p:ph type="title"/>
          </p:nvPr>
        </p:nvSpPr>
        <p:spPr>
          <a:xfrm>
            <a:off x="311700" y="58450"/>
            <a:ext cx="8520600" cy="40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2020">
                <a:solidFill>
                  <a:srgbClr val="1C4587"/>
                </a:solidFill>
                <a:latin typeface="Times New Roman"/>
                <a:ea typeface="Times New Roman"/>
                <a:cs typeface="Times New Roman"/>
                <a:sym typeface="Times New Roman"/>
              </a:rPr>
              <a:t>Relying on Other than Allah /التوكل على غير الله(At-Tawakkul ala Ghayrillah)</a:t>
            </a:r>
            <a:endParaRPr b="1" sz="2020">
              <a:solidFill>
                <a:srgbClr val="1C4587"/>
              </a:solidFill>
            </a:endParaRPr>
          </a:p>
          <a:p>
            <a:pPr indent="0" lvl="0" marL="0" rtl="0" algn="l">
              <a:spcBef>
                <a:spcPts val="0"/>
              </a:spcBef>
              <a:spcAft>
                <a:spcPts val="0"/>
              </a:spcAft>
              <a:buSzPts val="990"/>
              <a:buNone/>
            </a:pPr>
            <a:r>
              <a:t/>
            </a:r>
            <a:endParaRPr sz="2520"/>
          </a:p>
        </p:txBody>
      </p:sp>
      <p:sp>
        <p:nvSpPr>
          <p:cNvPr id="202" name="Google Shape;202;p36"/>
          <p:cNvSpPr txBox="1"/>
          <p:nvPr>
            <p:ph idx="1" type="body"/>
          </p:nvPr>
        </p:nvSpPr>
        <p:spPr>
          <a:xfrm>
            <a:off x="311700" y="723900"/>
            <a:ext cx="8520600" cy="4302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Allah has unlimited power and grace. It's important for believers to have </a:t>
            </a:r>
            <a:r>
              <a:rPr i="1" lang="en" sz="1400">
                <a:solidFill>
                  <a:schemeClr val="dk1"/>
                </a:solidFill>
                <a:latin typeface="EB Garamond Medium"/>
                <a:ea typeface="EB Garamond Medium"/>
                <a:cs typeface="EB Garamond Medium"/>
                <a:sym typeface="EB Garamond Medium"/>
              </a:rPr>
              <a:t>tawakkul</a:t>
            </a:r>
            <a:r>
              <a:rPr lang="en" sz="1400">
                <a:solidFill>
                  <a:schemeClr val="dk1"/>
                </a:solidFill>
                <a:latin typeface="EB Garamond Medium"/>
                <a:ea typeface="EB Garamond Medium"/>
                <a:cs typeface="EB Garamond Medium"/>
                <a:sym typeface="EB Garamond Medium"/>
              </a:rPr>
              <a:t>(trust and rely) on Allah for controlling everything in our lives. When someone feels unsure and doubtful deep inside, their faith in Allah becomes weak and they start depending on people and things in the physical world instead.</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The Prophet ﷺ‎ said, </a:t>
            </a:r>
            <a:r>
              <a:rPr i="1" lang="en" sz="1400">
                <a:solidFill>
                  <a:schemeClr val="dk1"/>
                </a:solidFill>
                <a:highlight>
                  <a:srgbClr val="FFE599"/>
                </a:highlight>
                <a:latin typeface="EB Garamond Medium"/>
                <a:ea typeface="EB Garamond Medium"/>
                <a:cs typeface="EB Garamond Medium"/>
                <a:sym typeface="EB Garamond Medium"/>
              </a:rPr>
              <a:t>“When you want something, only ask Allah. And when you need help, only seek assistance from Allah.”</a:t>
            </a:r>
            <a:r>
              <a:rPr lang="en" sz="1400">
                <a:solidFill>
                  <a:schemeClr val="dk1"/>
                </a:solidFill>
                <a:highlight>
                  <a:srgbClr val="FFE599"/>
                </a:highlight>
                <a:latin typeface="EB Garamond Medium"/>
                <a:ea typeface="EB Garamond Medium"/>
                <a:cs typeface="EB Garamond Medium"/>
                <a:sym typeface="EB Garamond Medium"/>
              </a:rPr>
              <a:t>(At-Tirmidhi 2516)</a:t>
            </a:r>
            <a:endParaRPr sz="1400">
              <a:solidFill>
                <a:schemeClr val="dk1"/>
              </a:solidFill>
              <a:highlight>
                <a:srgbClr val="FFE599"/>
              </a:highlight>
              <a:latin typeface="EB Garamond Medium"/>
              <a:ea typeface="EB Garamond Medium"/>
              <a:cs typeface="EB Garamond Medium"/>
              <a:sym typeface="EB Garamond Medium"/>
            </a:endParaRPr>
          </a:p>
          <a:p>
            <a:pPr indent="0" lvl="0" marL="0" rtl="0" algn="l">
              <a:spcBef>
                <a:spcPts val="0"/>
              </a:spcBef>
              <a:spcAft>
                <a:spcPts val="0"/>
              </a:spcAft>
              <a:buNone/>
            </a:pPr>
            <a:r>
              <a:t/>
            </a:r>
            <a:endParaRPr sz="10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700" u="sng">
                <a:solidFill>
                  <a:schemeClr val="dk1"/>
                </a:solidFill>
                <a:latin typeface="EB Garamond Medium"/>
                <a:ea typeface="EB Garamond Medium"/>
                <a:cs typeface="EB Garamond Medium"/>
                <a:sym typeface="EB Garamond Medium"/>
              </a:rPr>
              <a:t>Signs &amp; Symptoms</a:t>
            </a:r>
            <a:endParaRPr sz="1700" u="sng">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L</a:t>
            </a:r>
            <a:r>
              <a:rPr b="1" lang="en" sz="1500">
                <a:solidFill>
                  <a:srgbClr val="B45F06"/>
                </a:solidFill>
                <a:latin typeface="EB Garamond"/>
                <a:ea typeface="EB Garamond"/>
                <a:cs typeface="EB Garamond"/>
                <a:sym typeface="EB Garamond"/>
              </a:rPr>
              <a:t>acking certainty in Allah ﷻ</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Medium"/>
                <a:ea typeface="EB Garamond Medium"/>
                <a:cs typeface="EB Garamond Medium"/>
                <a:sym typeface="EB Garamond Medium"/>
              </a:rPr>
              <a:t>The sense of faith/trust in Allah ﷻ has weakened &amp; there is an obsession with other humans/worldly things which has made your </a:t>
            </a:r>
            <a:r>
              <a:rPr i="1" lang="en" sz="1400">
                <a:solidFill>
                  <a:schemeClr val="dk1"/>
                </a:solidFill>
                <a:latin typeface="EB Garamond Medium"/>
                <a:ea typeface="EB Garamond Medium"/>
                <a:cs typeface="EB Garamond Medium"/>
                <a:sym typeface="EB Garamond Medium"/>
              </a:rPr>
              <a:t>yaqin</a:t>
            </a:r>
            <a:r>
              <a:rPr lang="en" sz="1400">
                <a:solidFill>
                  <a:schemeClr val="dk1"/>
                </a:solidFill>
                <a:latin typeface="EB Garamond Medium"/>
                <a:ea typeface="EB Garamond Medium"/>
                <a:cs typeface="EB Garamond Medium"/>
                <a:sym typeface="EB Garamond Medium"/>
              </a:rPr>
              <a:t> (certainty) weaker.</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Neglecting obligations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You choose to trust someone other than Allah, you forget to do ibadah and you miss out on good deeds that bring many blessings &amp; rewards in your life.</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Your desire to connect with Allah is becomes weak.</a:t>
            </a:r>
            <a:endParaRPr sz="1400">
              <a:solidFill>
                <a:schemeClr val="dk1"/>
              </a:solidFill>
              <a:latin typeface="EB Garamond Medium"/>
              <a:ea typeface="EB Garamond Medium"/>
              <a:cs typeface="EB Garamond Medium"/>
              <a:sym typeface="EB Garamond Medium"/>
            </a:endParaRPr>
          </a:p>
        </p:txBody>
      </p:sp>
      <p:cxnSp>
        <p:nvCxnSpPr>
          <p:cNvPr id="203" name="Google Shape;203;p36"/>
          <p:cNvCxnSpPr/>
          <p:nvPr/>
        </p:nvCxnSpPr>
        <p:spPr>
          <a:xfrm flipH="1" rot="10800000">
            <a:off x="495900" y="63500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7"/>
          <p:cNvSpPr txBox="1"/>
          <p:nvPr>
            <p:ph type="title"/>
          </p:nvPr>
        </p:nvSpPr>
        <p:spPr>
          <a:xfrm>
            <a:off x="311700" y="58450"/>
            <a:ext cx="8520600" cy="43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i="1" lang="en" sz="2520">
                <a:latin typeface="Times New Roman"/>
                <a:ea typeface="Times New Roman"/>
                <a:cs typeface="Times New Roman"/>
                <a:sym typeface="Times New Roman"/>
              </a:rPr>
              <a:t>Relying on Other than Allah ﷻ</a:t>
            </a:r>
            <a:endParaRPr i="1" sz="2520"/>
          </a:p>
        </p:txBody>
      </p:sp>
      <p:sp>
        <p:nvSpPr>
          <p:cNvPr id="209" name="Google Shape;209;p37"/>
          <p:cNvSpPr txBox="1"/>
          <p:nvPr>
            <p:ph idx="1" type="body"/>
          </p:nvPr>
        </p:nvSpPr>
        <p:spPr>
          <a:xfrm>
            <a:off x="311700" y="491050"/>
            <a:ext cx="8520600" cy="4512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sz="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b="1" sz="1500">
              <a:solidFill>
                <a:srgbClr val="B45F06"/>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Seeking good company &amp; honoring righteous people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a:ea typeface="EB Garamond"/>
                <a:cs typeface="EB Garamond"/>
                <a:sym typeface="EB Garamond"/>
              </a:rPr>
              <a:t>Keeping good friends around you will have a positive influence on you. Instead of honoring &amp; idolizing celebrities for doing things that go against Islam, we should be focusing on islamic speakers, scholars, &amp; the sahaba. Idolize Prophet ﷺ‎, Khadija, Aisha, Asiya… </a:t>
            </a:r>
            <a:endParaRPr sz="1400">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a:ea typeface="EB Garamond"/>
                <a:cs typeface="EB Garamond"/>
                <a:sym typeface="EB Garamond"/>
              </a:rPr>
              <a:t>Befriend people who are honest, calm, who love Allah, who can help you develop and enhance these characteristics.</a:t>
            </a:r>
            <a:br>
              <a:rPr lang="en" sz="1400">
                <a:solidFill>
                  <a:schemeClr val="dk1"/>
                </a:solidFill>
                <a:latin typeface="EB Garamond"/>
                <a:ea typeface="EB Garamond"/>
                <a:cs typeface="EB Garamond"/>
                <a:sym typeface="EB Garamond"/>
              </a:rPr>
            </a:br>
            <a:r>
              <a:rPr lang="en" sz="1400">
                <a:solidFill>
                  <a:schemeClr val="dk1"/>
                </a:solidFill>
                <a:latin typeface="EB Garamond"/>
                <a:ea typeface="EB Garamond"/>
                <a:cs typeface="EB Garamond"/>
                <a:sym typeface="EB Garamond"/>
              </a:rPr>
              <a:t>Keep distance and don’t involve yourself people who waste your time talking about worldly matters which won’t benefit you.</a:t>
            </a:r>
            <a:br>
              <a:rPr lang="en" sz="1400">
                <a:solidFill>
                  <a:schemeClr val="dk1"/>
                </a:solidFill>
                <a:latin typeface="EB Garamond"/>
                <a:ea typeface="EB Garamond"/>
                <a:cs typeface="EB Garamond"/>
                <a:sym typeface="EB Garamond"/>
              </a:rPr>
            </a:br>
            <a:r>
              <a:rPr lang="en" sz="1400">
                <a:solidFill>
                  <a:schemeClr val="dk1"/>
                </a:solidFill>
                <a:latin typeface="EB Garamond"/>
                <a:ea typeface="EB Garamond"/>
                <a:cs typeface="EB Garamond"/>
                <a:sym typeface="EB Garamond"/>
              </a:rPr>
              <a:t>Allah ﷻ says, </a:t>
            </a:r>
            <a:r>
              <a:rPr i="1" lang="en" sz="1400">
                <a:solidFill>
                  <a:schemeClr val="dk1"/>
                </a:solidFill>
                <a:highlight>
                  <a:srgbClr val="FFE599"/>
                </a:highlight>
                <a:latin typeface="EB Garamond"/>
                <a:ea typeface="EB Garamond"/>
                <a:cs typeface="EB Garamond"/>
                <a:sym typeface="EB Garamond"/>
              </a:rPr>
              <a:t>“ The believers, both men and women, support each other,They encourage good and forbid evil and they perform prayers, pay zakat and obey Allah ﷻ and His Messenger. And for these, Allah will show mercy to them; surely Allah is Mighty, Wise.”</a:t>
            </a:r>
            <a:r>
              <a:rPr lang="en" sz="1400">
                <a:solidFill>
                  <a:schemeClr val="dk1"/>
                </a:solidFill>
                <a:highlight>
                  <a:srgbClr val="FFE599"/>
                </a:highlight>
                <a:latin typeface="EB Garamond"/>
                <a:ea typeface="EB Garamond"/>
                <a:cs typeface="EB Garamond"/>
                <a:sym typeface="EB Garamond"/>
              </a:rPr>
              <a:t>(An-Nisa 4:81)</a:t>
            </a:r>
            <a:endParaRPr sz="1400">
              <a:solidFill>
                <a:schemeClr val="dk1"/>
              </a:solidFill>
              <a:highlight>
                <a:srgbClr val="FFE599"/>
              </a:highlight>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600">
              <a:solidFill>
                <a:schemeClr val="dk1"/>
              </a:solidFill>
              <a:highlight>
                <a:srgbClr val="FFE599"/>
              </a:highlight>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Rely only on Allah ﷻ/Allah ﷻ tests &amp; provides relief</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a:ea typeface="EB Garamond"/>
                <a:cs typeface="EB Garamond"/>
                <a:sym typeface="EB Garamond"/>
              </a:rPr>
              <a:t>Remember only Allah can help you and provide you.</a:t>
            </a:r>
            <a:endParaRPr sz="14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a:ea typeface="EB Garamond"/>
                <a:cs typeface="EB Garamond"/>
                <a:sym typeface="EB Garamond"/>
              </a:rPr>
              <a:t>Understand </a:t>
            </a:r>
            <a:r>
              <a:rPr lang="en" sz="1400">
                <a:solidFill>
                  <a:schemeClr val="dk1"/>
                </a:solidFill>
                <a:highlight>
                  <a:srgbClr val="FFE599"/>
                </a:highlight>
                <a:latin typeface="EB Garamond"/>
                <a:ea typeface="EB Garamond"/>
                <a:cs typeface="EB Garamond"/>
                <a:sym typeface="EB Garamond"/>
              </a:rPr>
              <a:t>‘</a:t>
            </a:r>
            <a:r>
              <a:rPr i="1" lang="en" sz="1400">
                <a:solidFill>
                  <a:schemeClr val="dk1"/>
                </a:solidFill>
                <a:highlight>
                  <a:srgbClr val="FFE599"/>
                </a:highlight>
                <a:latin typeface="EB Garamond"/>
                <a:ea typeface="EB Garamond"/>
                <a:cs typeface="EB Garamond"/>
                <a:sym typeface="EB Garamond"/>
              </a:rPr>
              <a:t>At-tawakkul ala Allah</a:t>
            </a:r>
            <a:r>
              <a:rPr lang="en" sz="1400">
                <a:solidFill>
                  <a:schemeClr val="dk1"/>
                </a:solidFill>
                <a:highlight>
                  <a:srgbClr val="FFE599"/>
                </a:highlight>
                <a:latin typeface="EB Garamond"/>
                <a:ea typeface="EB Garamond"/>
                <a:cs typeface="EB Garamond"/>
                <a:sym typeface="EB Garamond"/>
              </a:rPr>
              <a:t>’</a:t>
            </a:r>
            <a:r>
              <a:rPr lang="en" sz="1400">
                <a:solidFill>
                  <a:schemeClr val="dk1"/>
                </a:solidFill>
                <a:latin typeface="EB Garamond"/>
                <a:ea typeface="EB Garamond"/>
                <a:cs typeface="EB Garamond"/>
                <a:sym typeface="EB Garamond"/>
              </a:rPr>
              <a:t> is when you completely rely only on Allah. </a:t>
            </a:r>
            <a:endParaRPr sz="14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400">
                <a:solidFill>
                  <a:schemeClr val="dk1"/>
                </a:solidFill>
                <a:latin typeface="EB Garamond"/>
                <a:ea typeface="EB Garamond"/>
                <a:cs typeface="EB Garamond"/>
                <a:sym typeface="EB Garamond"/>
              </a:rPr>
              <a:t>Know that sure Allah tests people, and he provides relief and rewards us for our tests as well.</a:t>
            </a:r>
            <a:br>
              <a:rPr lang="en" sz="1400">
                <a:solidFill>
                  <a:schemeClr val="dk1"/>
                </a:solidFill>
                <a:latin typeface="EB Garamond"/>
                <a:ea typeface="EB Garamond"/>
                <a:cs typeface="EB Garamond"/>
                <a:sym typeface="EB Garamond"/>
              </a:rPr>
            </a:br>
            <a:r>
              <a:rPr lang="en" sz="1400">
                <a:solidFill>
                  <a:schemeClr val="dk1"/>
                </a:solidFill>
                <a:latin typeface="EB Garamond"/>
                <a:ea typeface="EB Garamond"/>
                <a:cs typeface="EB Garamond"/>
                <a:sym typeface="EB Garamond"/>
              </a:rPr>
              <a:t>We should always be thankful to Allah </a:t>
            </a:r>
            <a:r>
              <a:rPr b="1" lang="en" sz="1400">
                <a:solidFill>
                  <a:schemeClr val="dk1"/>
                </a:solidFill>
                <a:latin typeface="EB Garamond"/>
                <a:ea typeface="EB Garamond"/>
                <a:cs typeface="EB Garamond"/>
                <a:sym typeface="EB Garamond"/>
              </a:rPr>
              <a:t>ﷻ </a:t>
            </a:r>
            <a:r>
              <a:rPr lang="en" sz="1400">
                <a:solidFill>
                  <a:schemeClr val="dk1"/>
                </a:solidFill>
                <a:latin typeface="EB Garamond"/>
                <a:ea typeface="EB Garamond"/>
                <a:cs typeface="EB Garamond"/>
                <a:sym typeface="EB Garamond"/>
              </a:rPr>
              <a:t>no matter what situation we’re in, because there are people who are in much worse condition than us.</a:t>
            </a:r>
            <a:endParaRPr b="1" sz="1600">
              <a:solidFill>
                <a:schemeClr val="dk1"/>
              </a:solidFill>
              <a:latin typeface="EB Garamond"/>
              <a:ea typeface="EB Garamond"/>
              <a:cs typeface="EB Garamond"/>
              <a:sym typeface="EB 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311700" y="58450"/>
            <a:ext cx="8520600" cy="4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rgbClr val="1C4587"/>
                </a:solidFill>
                <a:latin typeface="Times New Roman"/>
                <a:ea typeface="Times New Roman"/>
                <a:cs typeface="Times New Roman"/>
                <a:sym typeface="Times New Roman"/>
              </a:rPr>
              <a:t>Miserliness/البُخْل (Bukhl)</a:t>
            </a:r>
            <a:endParaRPr b="1" sz="2100">
              <a:solidFill>
                <a:srgbClr val="1C4587"/>
              </a:solidFill>
              <a:latin typeface="Times New Roman"/>
              <a:ea typeface="Times New Roman"/>
              <a:cs typeface="Times New Roman"/>
              <a:sym typeface="Times New Roman"/>
            </a:endParaRPr>
          </a:p>
        </p:txBody>
      </p:sp>
      <p:sp>
        <p:nvSpPr>
          <p:cNvPr id="215" name="Google Shape;215;p38"/>
          <p:cNvSpPr txBox="1"/>
          <p:nvPr>
            <p:ph idx="1" type="body"/>
          </p:nvPr>
        </p:nvSpPr>
        <p:spPr>
          <a:xfrm>
            <a:off x="311700" y="660400"/>
            <a:ext cx="8520600" cy="427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Miserliness means not wanting to give according to the rules set by Allah ﷻ or denying the importance of giving in general. This usually happens because of having strong love for money and the material things in this world, which weakens the love for Allah ﷻ.</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5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Signs &amp; Symptoms</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Having a great love for your possessions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You don't want to give money or help people who are in need. You try to find ways to avoid giving any money or you make up excuses so you don't have to donate.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You love your things so much that you’re not willing to share it with anyone, even if they’re in need.</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Times New Roman"/>
              <a:buChar char="★"/>
            </a:pPr>
            <a:r>
              <a:rPr b="1" lang="en" sz="1500">
                <a:solidFill>
                  <a:srgbClr val="B45F06"/>
                </a:solidFill>
                <a:latin typeface="EB Garamond"/>
                <a:ea typeface="EB Garamond"/>
                <a:cs typeface="EB Garamond"/>
                <a:sym typeface="EB Garamond"/>
              </a:rPr>
              <a:t>Failing to bestow prayers upon the Messenger of Allah ﷻ.</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don't realize how much Prophet </a:t>
            </a:r>
            <a:r>
              <a:rPr lang="en" sz="1500">
                <a:solidFill>
                  <a:schemeClr val="dk1"/>
                </a:solidFill>
                <a:latin typeface="EB Garamond Medium"/>
                <a:ea typeface="EB Garamond Medium"/>
                <a:cs typeface="EB Garamond Medium"/>
                <a:sym typeface="EB Garamond Medium"/>
              </a:rPr>
              <a:t>ﷺ‎ </a:t>
            </a:r>
            <a:r>
              <a:rPr lang="en" sz="1500">
                <a:solidFill>
                  <a:schemeClr val="dk1"/>
                </a:solidFill>
                <a:latin typeface="EB Garamond Medium"/>
                <a:ea typeface="EB Garamond Medium"/>
                <a:cs typeface="EB Garamond Medium"/>
                <a:sym typeface="EB Garamond Medium"/>
              </a:rPr>
              <a:t>was kind and giving.</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Fear of poverty</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You are constantly afraid of being poor.</a:t>
            </a:r>
            <a:endParaRPr sz="1500">
              <a:solidFill>
                <a:schemeClr val="dk1"/>
              </a:solidFill>
              <a:latin typeface="EB Garamond Medium"/>
              <a:ea typeface="EB Garamond Medium"/>
              <a:cs typeface="EB Garamond Medium"/>
              <a:sym typeface="EB Garamond Medium"/>
            </a:endParaRPr>
          </a:p>
        </p:txBody>
      </p:sp>
      <p:cxnSp>
        <p:nvCxnSpPr>
          <p:cNvPr id="216" name="Google Shape;216;p38"/>
          <p:cNvCxnSpPr/>
          <p:nvPr/>
        </p:nvCxnSpPr>
        <p:spPr>
          <a:xfrm flipH="1" rot="10800000">
            <a:off x="495900" y="66040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9"/>
          <p:cNvSpPr txBox="1"/>
          <p:nvPr>
            <p:ph type="title"/>
          </p:nvPr>
        </p:nvSpPr>
        <p:spPr>
          <a:xfrm>
            <a:off x="245475" y="58450"/>
            <a:ext cx="8709000" cy="491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Miserliness </a:t>
            </a:r>
            <a:endParaRPr i="1"/>
          </a:p>
        </p:txBody>
      </p:sp>
      <p:sp>
        <p:nvSpPr>
          <p:cNvPr id="222" name="Google Shape;222;p39"/>
          <p:cNvSpPr txBox="1"/>
          <p:nvPr>
            <p:ph idx="1" type="body"/>
          </p:nvPr>
        </p:nvSpPr>
        <p:spPr>
          <a:xfrm>
            <a:off x="245400" y="549550"/>
            <a:ext cx="8709000" cy="437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14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W</a:t>
            </a:r>
            <a:r>
              <a:rPr b="1" lang="en" sz="1500">
                <a:solidFill>
                  <a:srgbClr val="B45F06"/>
                </a:solidFill>
                <a:latin typeface="EB Garamond"/>
                <a:ea typeface="EB Garamond"/>
                <a:cs typeface="EB Garamond"/>
                <a:sym typeface="EB Garamond"/>
              </a:rPr>
              <a:t>ealth/luxury is only temporary</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Remember everything is temporary. What we have in our possession will not go with us to the hereafter.</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The Prophet ﷺ‎ said, </a:t>
            </a:r>
            <a:r>
              <a:rPr lang="en" sz="1500">
                <a:solidFill>
                  <a:schemeClr val="dk1"/>
                </a:solidFill>
                <a:highlight>
                  <a:srgbClr val="FFF2CC"/>
                </a:highlight>
                <a:latin typeface="EB Garamond Medium"/>
                <a:ea typeface="EB Garamond Medium"/>
                <a:cs typeface="EB Garamond Medium"/>
                <a:sym typeface="EB Garamond Medium"/>
              </a:rPr>
              <a:t>“</a:t>
            </a:r>
            <a:r>
              <a:rPr i="1" lang="en" sz="1500">
                <a:solidFill>
                  <a:schemeClr val="dk1"/>
                </a:solidFill>
                <a:highlight>
                  <a:srgbClr val="FFF2CC"/>
                </a:highlight>
                <a:latin typeface="EB Garamond Medium"/>
                <a:ea typeface="EB Garamond Medium"/>
                <a:cs typeface="EB Garamond Medium"/>
                <a:sym typeface="EB Garamond Medium"/>
              </a:rPr>
              <a:t>A miser is far from Allah, far from Jannah, Far from the people and close to Fire(Jahannum).</a:t>
            </a:r>
            <a:r>
              <a:rPr lang="en" sz="1500">
                <a:solidFill>
                  <a:schemeClr val="dk1"/>
                </a:solidFill>
                <a:highlight>
                  <a:srgbClr val="FFF2CC"/>
                </a:highlight>
                <a:latin typeface="EB Garamond Medium"/>
                <a:ea typeface="EB Garamond Medium"/>
                <a:cs typeface="EB Garamond Medium"/>
                <a:sym typeface="EB Garamond Medium"/>
              </a:rPr>
              <a:t>”(At Tabarani 2363)</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a:t>
            </a:r>
            <a:r>
              <a:rPr b="1" lang="en" sz="1500">
                <a:solidFill>
                  <a:srgbClr val="B45F06"/>
                </a:solidFill>
                <a:latin typeface="EB Garamond"/>
                <a:ea typeface="EB Garamond"/>
                <a:cs typeface="EB Garamond"/>
                <a:sym typeface="EB Garamond"/>
              </a:rPr>
              <a:t>ulfilling rights of others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When you see someone in need, you help them immediately, regardless of the situation.</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Allah ﷻ says, </a:t>
            </a:r>
            <a:r>
              <a:rPr i="1" lang="en" sz="1500">
                <a:solidFill>
                  <a:schemeClr val="dk1"/>
                </a:solidFill>
                <a:highlight>
                  <a:srgbClr val="FFF2CC"/>
                </a:highlight>
                <a:latin typeface="EB Garamond Medium"/>
                <a:ea typeface="EB Garamond Medium"/>
                <a:cs typeface="EB Garamond Medium"/>
                <a:sym typeface="EB Garamond Medium"/>
              </a:rPr>
              <a:t>“O believers! Donate from the best of what you have earned and of what We have produced for you from the earth. Do not pick out worthless things for donation, which you yourselves would only accept with closed eyes. And know that Allah is Self-Sufficient, Praiseworthy.”</a:t>
            </a:r>
            <a:r>
              <a:rPr lang="en" sz="1500">
                <a:solidFill>
                  <a:schemeClr val="dk1"/>
                </a:solidFill>
                <a:highlight>
                  <a:srgbClr val="FFF2CC"/>
                </a:highlight>
                <a:latin typeface="EB Garamond Medium"/>
                <a:ea typeface="EB Garamond Medium"/>
                <a:cs typeface="EB Garamond Medium"/>
                <a:sym typeface="EB Garamond Medium"/>
              </a:rPr>
              <a:t>(Al-Baqarah 2:267)</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400">
              <a:solidFill>
                <a:schemeClr val="dk1"/>
              </a:solidFill>
              <a:highlight>
                <a:srgbClr val="FFE599"/>
              </a:highlight>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0"/>
          <p:cNvSpPr txBox="1"/>
          <p:nvPr>
            <p:ph type="title"/>
          </p:nvPr>
        </p:nvSpPr>
        <p:spPr>
          <a:xfrm>
            <a:off x="152100" y="93525"/>
            <a:ext cx="8825700" cy="619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200">
                <a:solidFill>
                  <a:srgbClr val="1C4587"/>
                </a:solidFill>
                <a:latin typeface="Times New Roman"/>
                <a:ea typeface="Times New Roman"/>
                <a:cs typeface="Times New Roman"/>
                <a:sym typeface="Times New Roman"/>
              </a:rPr>
              <a:t>Ingratitude/كُفْرَانُ النِّعْمَة (Kufran-un-ni'ama)</a:t>
            </a:r>
            <a:endParaRPr sz="2200">
              <a:solidFill>
                <a:srgbClr val="1C4587"/>
              </a:solidFill>
            </a:endParaRPr>
          </a:p>
        </p:txBody>
      </p:sp>
      <p:sp>
        <p:nvSpPr>
          <p:cNvPr id="228" name="Google Shape;228;p40"/>
          <p:cNvSpPr txBox="1"/>
          <p:nvPr>
            <p:ph idx="1" type="body"/>
          </p:nvPr>
        </p:nvSpPr>
        <p:spPr>
          <a:xfrm>
            <a:off x="151975" y="713025"/>
            <a:ext cx="8825700" cy="4290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Being ungrateful means intentionally ignoring the good things that Allah has given us and not taking things for granted. This can also happen because someone doesn't understand or realize the blessings in their life. In both cases, when people don't show appreciation, it is seen as ungratefulness.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900">
              <a:solidFill>
                <a:schemeClr val="dk1"/>
              </a:solidFill>
              <a:latin typeface="EB Garamond"/>
              <a:ea typeface="EB Garamond"/>
              <a:cs typeface="EB Garamond"/>
              <a:sym typeface="EB Garamond"/>
            </a:endParaRPr>
          </a:p>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Signs &amp; Symptoms</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700">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1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a:t>
            </a:r>
            <a:r>
              <a:rPr b="1" lang="en" sz="1500">
                <a:solidFill>
                  <a:srgbClr val="B45F06"/>
                </a:solidFill>
                <a:latin typeface="EB Garamond"/>
                <a:ea typeface="EB Garamond"/>
                <a:cs typeface="EB Garamond"/>
                <a:sym typeface="EB Garamond"/>
              </a:rPr>
              <a:t>orgetful of seen/unseen blessings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You forget blessings come in all forms,seen and unseen. Food, Clothing, Home examples of seen. Safety, Health, Protection from harm/calamity examples of unseen.</a:t>
            </a:r>
            <a:br>
              <a:rPr lang="en" sz="1400">
                <a:solidFill>
                  <a:schemeClr val="dk1"/>
                </a:solidFill>
                <a:latin typeface="EB Garamond Medium"/>
                <a:ea typeface="EB Garamond Medium"/>
                <a:cs typeface="EB Garamond Medium"/>
                <a:sym typeface="EB Garamond Medium"/>
              </a:rPr>
            </a:br>
            <a:endParaRPr sz="14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H</a:t>
            </a:r>
            <a:r>
              <a:rPr b="1" lang="en" sz="1500">
                <a:solidFill>
                  <a:srgbClr val="B45F06"/>
                </a:solidFill>
                <a:latin typeface="EB Garamond"/>
                <a:ea typeface="EB Garamond"/>
                <a:cs typeface="EB Garamond"/>
                <a:sym typeface="EB Garamond"/>
              </a:rPr>
              <a:t>opelessness at loss </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When something valuable is lost, you feel that the whole world is crashing.</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M</a:t>
            </a:r>
            <a:r>
              <a:rPr b="1" lang="en" sz="1500">
                <a:solidFill>
                  <a:srgbClr val="B45F06"/>
                </a:solidFill>
                <a:latin typeface="EB Garamond"/>
                <a:ea typeface="EB Garamond"/>
                <a:cs typeface="EB Garamond"/>
                <a:sym typeface="EB Garamond"/>
              </a:rPr>
              <a:t>isinterpretation of blessings </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Just because Allah ﷻ gave it to you does not mean that you need to show it off. Sometimes He allows us to have things like money, a nice car, nice clothes to test us, to see what decisions we make and how we treat others.</a:t>
            </a:r>
            <a:endParaRPr sz="1900">
              <a:solidFill>
                <a:schemeClr val="dk1"/>
              </a:solidFill>
              <a:latin typeface="EB Garamond Medium"/>
              <a:ea typeface="EB Garamond Medium"/>
              <a:cs typeface="EB Garamond Medium"/>
              <a:sym typeface="EB Garamond Medium"/>
            </a:endParaRPr>
          </a:p>
        </p:txBody>
      </p:sp>
      <p:cxnSp>
        <p:nvCxnSpPr>
          <p:cNvPr id="229" name="Google Shape;229;p40"/>
          <p:cNvCxnSpPr/>
          <p:nvPr/>
        </p:nvCxnSpPr>
        <p:spPr>
          <a:xfrm flipH="1" rot="10800000">
            <a:off x="495900" y="63500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1"/>
          <p:cNvSpPr txBox="1"/>
          <p:nvPr>
            <p:ph type="title"/>
          </p:nvPr>
        </p:nvSpPr>
        <p:spPr>
          <a:xfrm>
            <a:off x="292250" y="81825"/>
            <a:ext cx="8540100" cy="502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Ingratitude</a:t>
            </a:r>
            <a:endParaRPr i="1"/>
          </a:p>
        </p:txBody>
      </p:sp>
      <p:sp>
        <p:nvSpPr>
          <p:cNvPr id="235" name="Google Shape;235;p41"/>
          <p:cNvSpPr txBox="1"/>
          <p:nvPr>
            <p:ph idx="1" type="body"/>
          </p:nvPr>
        </p:nvSpPr>
        <p:spPr>
          <a:xfrm>
            <a:off x="292250" y="584625"/>
            <a:ext cx="8592000" cy="4453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a:t>
            </a:r>
            <a:r>
              <a:rPr b="1" lang="en" sz="1500">
                <a:solidFill>
                  <a:srgbClr val="B45F06"/>
                </a:solidFill>
                <a:latin typeface="EB Garamond"/>
                <a:ea typeface="EB Garamond"/>
                <a:cs typeface="EB Garamond"/>
                <a:sym typeface="EB Garamond"/>
              </a:rPr>
              <a:t>howing gratitude to others &amp; to Allah ﷻ</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Doing this will increase humility &amp; allow you to keep a firm understanding of what truly matters. Remind yourself  that the best of blessings are those which make you enter Jannah,like, faith, patience, good character, and not miss your prayer. Always be thankful to Allah ﷻ.</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Allah says,</a:t>
            </a:r>
            <a:r>
              <a:rPr lang="en" sz="1500">
                <a:solidFill>
                  <a:schemeClr val="dk1"/>
                </a:solidFill>
                <a:highlight>
                  <a:srgbClr val="FFF2CC"/>
                </a:highlight>
                <a:latin typeface="EB Garamond Medium"/>
                <a:ea typeface="EB Garamond Medium"/>
                <a:cs typeface="EB Garamond Medium"/>
                <a:sym typeface="EB Garamond Medium"/>
              </a:rPr>
              <a:t> </a:t>
            </a:r>
            <a:r>
              <a:rPr i="1" lang="en" sz="1500">
                <a:solidFill>
                  <a:schemeClr val="dk1"/>
                </a:solidFill>
                <a:highlight>
                  <a:srgbClr val="FFF2CC"/>
                </a:highlight>
                <a:latin typeface="EB Garamond Medium"/>
                <a:ea typeface="EB Garamond Medium"/>
                <a:cs typeface="EB Garamond Medium"/>
                <a:sym typeface="EB Garamond Medium"/>
              </a:rPr>
              <a:t>‘If you are grateful, I will certainly give you more. But if you are ungrateful, surely My punishment is severe.’</a:t>
            </a:r>
            <a:r>
              <a:rPr lang="en" sz="1500">
                <a:solidFill>
                  <a:schemeClr val="dk1"/>
                </a:solidFill>
                <a:highlight>
                  <a:srgbClr val="FFF2CC"/>
                </a:highlight>
                <a:latin typeface="EB Garamond Medium"/>
                <a:ea typeface="EB Garamond Medium"/>
                <a:cs typeface="EB Garamond Medium"/>
                <a:sym typeface="EB Garamond Medium"/>
              </a:rPr>
              <a:t>(Ibrahim 14:7)</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C</a:t>
            </a:r>
            <a:r>
              <a:rPr b="1" lang="en" sz="1500">
                <a:solidFill>
                  <a:srgbClr val="B45F06"/>
                </a:solidFill>
                <a:latin typeface="EB Garamond"/>
                <a:ea typeface="EB Garamond"/>
                <a:cs typeface="EB Garamond"/>
                <a:sym typeface="EB Garamond"/>
              </a:rPr>
              <a:t>ompare with those worse than you </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Even when you face difficulties or inconvenience, remember and think about people who are in a worse situation.</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B</a:t>
            </a:r>
            <a:r>
              <a:rPr b="1" lang="en" sz="1500">
                <a:solidFill>
                  <a:srgbClr val="B45F06"/>
                </a:solidFill>
                <a:latin typeface="EB Garamond"/>
                <a:ea typeface="EB Garamond"/>
                <a:cs typeface="EB Garamond"/>
                <a:sym typeface="EB Garamond"/>
              </a:rPr>
              <a:t>e patient</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Understand that you have to work for good things. you will experience hardship in the beginning. Be patient. Allah rewards you after putting you through a test.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2"/>
          <p:cNvSpPr txBox="1"/>
          <p:nvPr>
            <p:ph type="title"/>
          </p:nvPr>
        </p:nvSpPr>
        <p:spPr>
          <a:xfrm>
            <a:off x="106425" y="70950"/>
            <a:ext cx="8820900" cy="53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200">
                <a:solidFill>
                  <a:srgbClr val="1C4587"/>
                </a:solidFill>
                <a:latin typeface="Times New Roman"/>
                <a:ea typeface="Times New Roman"/>
                <a:cs typeface="Times New Roman"/>
                <a:sym typeface="Times New Roman"/>
              </a:rPr>
              <a:t>Displeasure with Divine Decree/كَرَاهِيَةُ القَدر (Karahiyat al-Qadr)</a:t>
            </a:r>
            <a:endParaRPr b="1" sz="2200">
              <a:solidFill>
                <a:srgbClr val="1C4587"/>
              </a:solidFill>
              <a:latin typeface="Times New Roman"/>
              <a:ea typeface="Times New Roman"/>
              <a:cs typeface="Times New Roman"/>
              <a:sym typeface="Times New Roman"/>
            </a:endParaRPr>
          </a:p>
        </p:txBody>
      </p:sp>
      <p:sp>
        <p:nvSpPr>
          <p:cNvPr id="241" name="Google Shape;241;p42"/>
          <p:cNvSpPr txBox="1"/>
          <p:nvPr>
            <p:ph idx="1" type="body"/>
          </p:nvPr>
        </p:nvSpPr>
        <p:spPr>
          <a:xfrm>
            <a:off x="106500" y="603150"/>
            <a:ext cx="8820900" cy="442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Ingratitude means being unhappy with what Allah has chosen for us, which leads to not paying attention or caring. This usually happens when someone has a belief that comes from not accepting Allah's ultimate power and not trusting that Allah is the only one who controls everything.</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400">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b="1" lang="en" sz="1700" u="sng">
                <a:solidFill>
                  <a:schemeClr val="dk1"/>
                </a:solidFill>
                <a:latin typeface="EB Garamond"/>
                <a:ea typeface="EB Garamond"/>
                <a:cs typeface="EB Garamond"/>
                <a:sym typeface="EB Garamond"/>
              </a:rPr>
              <a:t>Signs &amp; Symptoms</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b="1" sz="1400">
              <a:solidFill>
                <a:schemeClr val="dk1"/>
              </a:solidFill>
              <a:latin typeface="EB Garamond"/>
              <a:ea typeface="EB Garamond"/>
              <a:cs typeface="EB Garamond"/>
              <a:sym typeface="EB Garamond"/>
            </a:endParaRPr>
          </a:p>
          <a:p>
            <a:pPr indent="-330200" lvl="0" marL="457200" rtl="0" algn="l">
              <a:spcBef>
                <a:spcPts val="0"/>
              </a:spcBef>
              <a:spcAft>
                <a:spcPts val="0"/>
              </a:spcAft>
              <a:buClr>
                <a:srgbClr val="B45F06"/>
              </a:buClr>
              <a:buSzPts val="1600"/>
              <a:buFont typeface="EB Garamond"/>
              <a:buChar char="★"/>
            </a:pPr>
            <a:r>
              <a:rPr b="1" lang="en" sz="1600">
                <a:solidFill>
                  <a:srgbClr val="B45F06"/>
                </a:solidFill>
                <a:latin typeface="EB Garamond"/>
                <a:ea typeface="EB Garamond"/>
                <a:cs typeface="EB Garamond"/>
                <a:sym typeface="EB Garamond"/>
              </a:rPr>
              <a:t>P</a:t>
            </a:r>
            <a:r>
              <a:rPr b="1" lang="en" sz="1600">
                <a:solidFill>
                  <a:srgbClr val="B45F06"/>
                </a:solidFill>
                <a:latin typeface="EB Garamond"/>
                <a:ea typeface="EB Garamond"/>
                <a:cs typeface="EB Garamond"/>
                <a:sym typeface="EB Garamond"/>
              </a:rPr>
              <a:t>erceived injustices</a:t>
            </a:r>
            <a:endParaRPr b="1" sz="16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Asking yourself “why me?” or “what did I do to deserve this?”.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30200" lvl="0" marL="457200" rtl="0" algn="l">
              <a:spcBef>
                <a:spcPts val="0"/>
              </a:spcBef>
              <a:spcAft>
                <a:spcPts val="0"/>
              </a:spcAft>
              <a:buClr>
                <a:srgbClr val="B45F06"/>
              </a:buClr>
              <a:buSzPts val="1600"/>
              <a:buFont typeface="EB Garamond"/>
              <a:buChar char="★"/>
            </a:pPr>
            <a:r>
              <a:rPr b="1" lang="en" sz="1600">
                <a:solidFill>
                  <a:srgbClr val="B45F06"/>
                </a:solidFill>
                <a:latin typeface="EB Garamond"/>
                <a:ea typeface="EB Garamond"/>
                <a:cs typeface="EB Garamond"/>
                <a:sym typeface="EB Garamond"/>
              </a:rPr>
              <a:t>R</a:t>
            </a:r>
            <a:r>
              <a:rPr b="1" lang="en" sz="1600">
                <a:solidFill>
                  <a:srgbClr val="B45F06"/>
                </a:solidFill>
                <a:latin typeface="EB Garamond"/>
                <a:ea typeface="EB Garamond"/>
                <a:cs typeface="EB Garamond"/>
                <a:sym typeface="EB Garamond"/>
              </a:rPr>
              <a:t>egret/frustration</a:t>
            </a:r>
            <a:endParaRPr b="1" sz="16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When a certain decision is made, you often wish that you had taken the other decision. </a:t>
            </a:r>
            <a:endParaRPr sz="1900">
              <a:latin typeface="EB Garamond Medium"/>
              <a:ea typeface="EB Garamond Medium"/>
              <a:cs typeface="EB Garamond Medium"/>
              <a:sym typeface="EB Garamond Medium"/>
            </a:endParaRPr>
          </a:p>
        </p:txBody>
      </p:sp>
      <p:cxnSp>
        <p:nvCxnSpPr>
          <p:cNvPr id="242" name="Google Shape;242;p42"/>
          <p:cNvCxnSpPr/>
          <p:nvPr/>
        </p:nvCxnSpPr>
        <p:spPr>
          <a:xfrm flipH="1" rot="10800000">
            <a:off x="495900" y="63500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3"/>
          <p:cNvSpPr txBox="1"/>
          <p:nvPr>
            <p:ph type="title"/>
          </p:nvPr>
        </p:nvSpPr>
        <p:spPr>
          <a:xfrm>
            <a:off x="311700" y="127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Displeasure with Divine Decree</a:t>
            </a:r>
            <a:endParaRPr i="1"/>
          </a:p>
        </p:txBody>
      </p:sp>
      <p:sp>
        <p:nvSpPr>
          <p:cNvPr id="248" name="Google Shape;248;p43"/>
          <p:cNvSpPr txBox="1"/>
          <p:nvPr>
            <p:ph idx="1" type="body"/>
          </p:nvPr>
        </p:nvSpPr>
        <p:spPr>
          <a:xfrm>
            <a:off x="311700" y="762000"/>
            <a:ext cx="8520600" cy="4286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a:t>
            </a:r>
            <a:r>
              <a:rPr b="1" lang="en" sz="1500">
                <a:solidFill>
                  <a:srgbClr val="B45F06"/>
                </a:solidFill>
                <a:latin typeface="EB Garamond"/>
                <a:ea typeface="EB Garamond"/>
                <a:cs typeface="EB Garamond"/>
                <a:sym typeface="EB Garamond"/>
              </a:rPr>
              <a:t>esponse to trials/tests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Allah ﷻ talks about people who are faced with tests in the Quran &amp; says, </a:t>
            </a:r>
            <a:r>
              <a:rPr i="1" lang="en" sz="1500">
                <a:solidFill>
                  <a:schemeClr val="dk1"/>
                </a:solidFill>
                <a:highlight>
                  <a:srgbClr val="FFF2CC"/>
                </a:highlight>
                <a:latin typeface="EB Garamond Medium"/>
                <a:ea typeface="EB Garamond Medium"/>
                <a:cs typeface="EB Garamond Medium"/>
                <a:sym typeface="EB Garamond Medium"/>
              </a:rPr>
              <a:t>“[Those] who, when faced with a disaster, say, ‘surely to Allah we belong &amp; to Him we will return”</a:t>
            </a:r>
            <a:r>
              <a:rPr lang="en" sz="1500">
                <a:solidFill>
                  <a:schemeClr val="dk1"/>
                </a:solidFill>
                <a:highlight>
                  <a:srgbClr val="FFF2CC"/>
                </a:highlight>
                <a:latin typeface="EB Garamond Medium"/>
                <a:ea typeface="EB Garamond Medium"/>
                <a:cs typeface="EB Garamond Medium"/>
                <a:sym typeface="EB Garamond Medium"/>
              </a:rPr>
              <a:t> (al-Baqarah 156). </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He also mentions the knowledge of Allah ﷻ in comparison to our knowledge, </a:t>
            </a:r>
            <a:r>
              <a:rPr i="1" lang="en" sz="1500">
                <a:solidFill>
                  <a:schemeClr val="dk1"/>
                </a:solidFill>
                <a:highlight>
                  <a:srgbClr val="FFF2CC"/>
                </a:highlight>
                <a:latin typeface="EB Garamond Medium"/>
                <a:ea typeface="EB Garamond Medium"/>
                <a:cs typeface="EB Garamond Medium"/>
                <a:sym typeface="EB Garamond Medium"/>
              </a:rPr>
              <a:t>“Perhaps you dislike something which is good for you &amp; like something which is bad for you. Allah knows &amp; you do not know” (al-Baqarah 216).</a:t>
            </a:r>
            <a:r>
              <a:rPr lang="en" sz="1500">
                <a:solidFill>
                  <a:schemeClr val="dk1"/>
                </a:solidFill>
                <a:highlight>
                  <a:srgbClr val="FFF2CC"/>
                </a:highlight>
                <a:latin typeface="EB Garamond Medium"/>
                <a:ea typeface="EB Garamond Medium"/>
                <a:cs typeface="EB Garamond Medium"/>
                <a:sym typeface="EB Garamond Medium"/>
              </a:rPr>
              <a:t> </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a:t>
            </a:r>
            <a:r>
              <a:rPr b="1" lang="en" sz="1500">
                <a:solidFill>
                  <a:srgbClr val="B45F06"/>
                </a:solidFill>
                <a:latin typeface="EB Garamond"/>
                <a:ea typeface="EB Garamond"/>
                <a:cs typeface="EB Garamond"/>
                <a:sym typeface="EB Garamond"/>
              </a:rPr>
              <a:t>howing gratitude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Although there is pain/difficulty in life, not just saying “alhamdulillah” but also meaning it is always the correct response.Ask Allah ﷻ to keep displeasure of His decree/qadr out of your heart.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When you receive good things in your life, you should be thankful for them in every way possible. You should start to feel thankful in your heart and appreciate what you have received.</a:t>
            </a:r>
            <a:br>
              <a:rPr lang="en" sz="1500">
                <a:solidFill>
                  <a:schemeClr val="dk1"/>
                </a:solidFill>
                <a:latin typeface="Times New Roman"/>
                <a:ea typeface="Times New Roman"/>
                <a:cs typeface="Times New Roman"/>
                <a:sym typeface="Times New Roman"/>
              </a:rPr>
            </a:br>
            <a:endParaRPr sz="1500">
              <a:solidFill>
                <a:schemeClr val="dk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4"/>
          <p:cNvSpPr txBox="1"/>
          <p:nvPr>
            <p:ph type="title"/>
          </p:nvPr>
        </p:nvSpPr>
        <p:spPr>
          <a:xfrm>
            <a:off x="311700" y="118250"/>
            <a:ext cx="8520600" cy="47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rgbClr val="1C4587"/>
                </a:solidFill>
                <a:latin typeface="Times New Roman"/>
                <a:ea typeface="Times New Roman"/>
                <a:cs typeface="Times New Roman"/>
                <a:sym typeface="Times New Roman"/>
              </a:rPr>
              <a:t>Anger &amp; Hatred</a:t>
            </a:r>
            <a:endParaRPr b="1" sz="2200">
              <a:solidFill>
                <a:srgbClr val="1C4587"/>
              </a:solidFill>
              <a:latin typeface="Times New Roman"/>
              <a:ea typeface="Times New Roman"/>
              <a:cs typeface="Times New Roman"/>
              <a:sym typeface="Times New Roman"/>
            </a:endParaRPr>
          </a:p>
        </p:txBody>
      </p:sp>
      <p:sp>
        <p:nvSpPr>
          <p:cNvPr id="254" name="Google Shape;254;p44"/>
          <p:cNvSpPr txBox="1"/>
          <p:nvPr>
            <p:ph idx="1" type="body"/>
          </p:nvPr>
        </p:nvSpPr>
        <p:spPr>
          <a:xfrm>
            <a:off x="311700" y="591350"/>
            <a:ext cx="8520600" cy="44340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b="1" lang="en" sz="1700" u="sng">
                <a:solidFill>
                  <a:schemeClr val="dk1"/>
                </a:solidFill>
                <a:latin typeface="EB Garamond"/>
                <a:ea typeface="EB Garamond"/>
                <a:cs typeface="EB Garamond"/>
                <a:sym typeface="EB Garamond"/>
              </a:rPr>
              <a:t>Signs &amp; Symptoms</a:t>
            </a:r>
            <a:br>
              <a:rPr b="1" lang="en" sz="1600">
                <a:solidFill>
                  <a:schemeClr val="dk1"/>
                </a:solidFill>
                <a:latin typeface="Times New Roman"/>
                <a:ea typeface="Times New Roman"/>
                <a:cs typeface="Times New Roman"/>
                <a:sym typeface="Times New Roman"/>
              </a:rPr>
            </a:br>
            <a:endParaRPr b="1" sz="1600">
              <a:solidFill>
                <a:schemeClr val="dk1"/>
              </a:solidFill>
              <a:latin typeface="Times New Roman"/>
              <a:ea typeface="Times New Roman"/>
              <a:cs typeface="Times New Roman"/>
              <a:sym typeface="Times New Roman"/>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Rising tempers &amp; evils of the tongue/angry comments</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Getting angry at the smallest annoyance &amp; due to your anger problems &amp; fights arise.The instinctive, natural way to express anger is to respond aggressively, don't mean we can physically lash out at every person or object that irritates or annoys us.</a:t>
            </a:r>
            <a:br>
              <a:rPr lang="en" sz="1500">
                <a:solidFill>
                  <a:schemeClr val="dk1"/>
                </a:solidFill>
                <a:latin typeface="EB Garamond Medium"/>
                <a:ea typeface="EB Garamond Medium"/>
                <a:cs typeface="EB Garamond Medium"/>
                <a:sym typeface="EB Garamond Medium"/>
              </a:rPr>
            </a:br>
            <a:endParaRPr sz="1500">
              <a:solidFill>
                <a:schemeClr val="dk1"/>
              </a:solidFill>
              <a:latin typeface="EB Garamond Medium"/>
              <a:ea typeface="EB Garamond Medium"/>
              <a:cs typeface="EB Garamond Medium"/>
              <a:sym typeface="EB Garamond Medium"/>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Rage/hatred</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Your anger results in hatred, jealousy, &amp; evil thoughts that make you hate the other person’s enjoyment/happiness.</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The Prophet said, </a:t>
            </a:r>
            <a:r>
              <a:rPr lang="en" sz="1500">
                <a:solidFill>
                  <a:schemeClr val="dk1"/>
                </a:solidFill>
                <a:highlight>
                  <a:srgbClr val="FFF2CC"/>
                </a:highlight>
                <a:latin typeface="EB Garamond Medium"/>
                <a:ea typeface="EB Garamond Medium"/>
                <a:cs typeface="EB Garamond Medium"/>
                <a:sym typeface="EB Garamond Medium"/>
              </a:rPr>
              <a:t>“ </a:t>
            </a:r>
            <a:r>
              <a:rPr i="1" lang="en" sz="1500">
                <a:solidFill>
                  <a:schemeClr val="dk1"/>
                </a:solidFill>
                <a:highlight>
                  <a:srgbClr val="FFF2CC"/>
                </a:highlight>
                <a:latin typeface="EB Garamond Medium"/>
                <a:ea typeface="EB Garamond Medium"/>
                <a:cs typeface="EB Garamond Medium"/>
                <a:sym typeface="EB Garamond Medium"/>
              </a:rPr>
              <a:t>Whoever thinks highly of himself, or walks with an arrogant attitude, will meet Allah when He is angry with him</a:t>
            </a:r>
            <a:r>
              <a:rPr lang="en" sz="1500">
                <a:solidFill>
                  <a:schemeClr val="dk1"/>
                </a:solidFill>
                <a:highlight>
                  <a:srgbClr val="FFF2CC"/>
                </a:highlight>
                <a:latin typeface="EB Garamond Medium"/>
                <a:ea typeface="EB Garamond Medium"/>
                <a:cs typeface="EB Garamond Medium"/>
                <a:sym typeface="EB Garamond Medium"/>
              </a:rPr>
              <a:t>.”(Al-Adab Al-Mufrad 549)</a:t>
            </a:r>
            <a:br>
              <a:rPr lang="en" sz="1500">
                <a:solidFill>
                  <a:schemeClr val="dk1"/>
                </a:solidFill>
                <a:latin typeface="EB Garamond Medium"/>
                <a:ea typeface="EB Garamond Medium"/>
                <a:cs typeface="EB Garamond Medium"/>
                <a:sym typeface="EB Garamond Medium"/>
              </a:rPr>
            </a:br>
            <a:endParaRPr sz="1500">
              <a:solidFill>
                <a:schemeClr val="dk1"/>
              </a:solidFill>
              <a:latin typeface="EB Garamond Medium"/>
              <a:ea typeface="EB Garamond Medium"/>
              <a:cs typeface="EB Garamond Medium"/>
              <a:sym typeface="EB Garamond Medium"/>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Displeasure with divine decree</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Reacting without thought &amp; logic when problems happen in your life because you forget that nothing takes place without Allah’s ﷻ knowledge, &amp; that this life is a testing ground of trials. In the Quran Allah ﷻ says, </a:t>
            </a:r>
            <a:r>
              <a:rPr lang="en" sz="1500">
                <a:solidFill>
                  <a:schemeClr val="dk1"/>
                </a:solidFill>
                <a:highlight>
                  <a:srgbClr val="FFF2CC"/>
                </a:highlight>
                <a:latin typeface="EB Garamond Medium"/>
                <a:ea typeface="EB Garamond Medium"/>
                <a:cs typeface="EB Garamond Medium"/>
                <a:sym typeface="EB Garamond Medium"/>
              </a:rPr>
              <a:t>“</a:t>
            </a:r>
            <a:r>
              <a:rPr i="1" lang="en" sz="1500">
                <a:solidFill>
                  <a:schemeClr val="dk1"/>
                </a:solidFill>
                <a:highlight>
                  <a:srgbClr val="FFF2CC"/>
                </a:highlight>
                <a:latin typeface="EB Garamond Medium"/>
                <a:ea typeface="EB Garamond Medium"/>
                <a:cs typeface="EB Garamond Medium"/>
                <a:sym typeface="EB Garamond Medium"/>
              </a:rPr>
              <a:t>Do people think they will be left alone after saying ‘we believe’ without being put to test?</a:t>
            </a:r>
            <a:r>
              <a:rPr lang="en" sz="1500">
                <a:solidFill>
                  <a:schemeClr val="dk1"/>
                </a:solidFill>
                <a:highlight>
                  <a:srgbClr val="FFF2CC"/>
                </a:highlight>
                <a:latin typeface="EB Garamond Medium"/>
                <a:ea typeface="EB Garamond Medium"/>
                <a:cs typeface="EB Garamond Medium"/>
                <a:sym typeface="EB Garamond Medium"/>
              </a:rPr>
              <a:t>” (al-Ankabut 2). </a:t>
            </a:r>
            <a:endParaRPr sz="1500">
              <a:solidFill>
                <a:schemeClr val="dk1"/>
              </a:solidFill>
              <a:highlight>
                <a:srgbClr val="FFF2CC"/>
              </a:highlight>
              <a:latin typeface="EB Garamond Medium"/>
              <a:ea typeface="EB Garamond Medium"/>
              <a:cs typeface="EB Garamond Medium"/>
              <a:sym typeface="EB Garamond Medium"/>
            </a:endParaRPr>
          </a:p>
          <a:p>
            <a:pPr indent="0" lvl="0" marL="0" rtl="0" algn="l">
              <a:lnSpc>
                <a:spcPct val="105000"/>
              </a:lnSpc>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0"/>
              </a:spcAft>
              <a:buClr>
                <a:schemeClr val="dk1"/>
              </a:buClr>
              <a:buSzPts val="1100"/>
              <a:buFont typeface="Arial"/>
              <a:buNone/>
            </a:pPr>
            <a:r>
              <a:t/>
            </a:r>
            <a:endParaRPr sz="2000"/>
          </a:p>
        </p:txBody>
      </p:sp>
      <p:cxnSp>
        <p:nvCxnSpPr>
          <p:cNvPr id="255" name="Google Shape;255;p44"/>
          <p:cNvCxnSpPr/>
          <p:nvPr/>
        </p:nvCxnSpPr>
        <p:spPr>
          <a:xfrm flipH="1" rot="10800000">
            <a:off x="495900" y="63500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5"/>
          <p:cNvSpPr txBox="1"/>
          <p:nvPr>
            <p:ph idx="1" type="body"/>
          </p:nvPr>
        </p:nvSpPr>
        <p:spPr>
          <a:xfrm>
            <a:off x="311700" y="280550"/>
            <a:ext cx="8520600" cy="42882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i="1" lang="en" sz="2000">
                <a:solidFill>
                  <a:schemeClr val="dk1"/>
                </a:solidFill>
                <a:latin typeface="Times New Roman"/>
                <a:ea typeface="Times New Roman"/>
                <a:cs typeface="Times New Roman"/>
                <a:sym typeface="Times New Roman"/>
              </a:rPr>
              <a:t>Anger &amp; Hatred</a:t>
            </a:r>
            <a:endParaRPr i="1" sz="2000">
              <a:solidFill>
                <a:schemeClr val="dk1"/>
              </a:solidFill>
              <a:latin typeface="Times New Roman"/>
              <a:ea typeface="Times New Roman"/>
              <a:cs typeface="Times New Roman"/>
              <a:sym typeface="Times New Roman"/>
            </a:endParaRPr>
          </a:p>
          <a:p>
            <a:pPr indent="0" lvl="0" marL="0" rtl="0" algn="l">
              <a:lnSpc>
                <a:spcPct val="105000"/>
              </a:lnSpc>
              <a:spcBef>
                <a:spcPts val="0"/>
              </a:spcBef>
              <a:spcAft>
                <a:spcPts val="0"/>
              </a:spcAft>
              <a:buNone/>
            </a:pPr>
            <a:r>
              <a:t/>
            </a:r>
            <a:endParaRPr sz="1400">
              <a:solidFill>
                <a:schemeClr val="dk1"/>
              </a:solidFill>
              <a:latin typeface="EB Garamond Medium"/>
              <a:ea typeface="EB Garamond Medium"/>
              <a:cs typeface="EB Garamond Medium"/>
              <a:sym typeface="EB Garamond Medium"/>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Angry comments on social media</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Sending angry comments over social media, and then, all unknown people, potentially vast audience reading your ill-judged remarks and making the person feel low, instead of contacting them in person directly or talking face-to-face.</a:t>
            </a:r>
            <a:br>
              <a:rPr lang="en" sz="1500">
                <a:solidFill>
                  <a:schemeClr val="dk1"/>
                </a:solidFill>
                <a:latin typeface="EB Garamond Medium"/>
                <a:ea typeface="EB Garamond Medium"/>
                <a:cs typeface="EB Garamond Medium"/>
                <a:sym typeface="EB Garamond Medium"/>
              </a:rPr>
            </a:br>
            <a:r>
              <a:rPr lang="en" sz="1500">
                <a:solidFill>
                  <a:schemeClr val="dk1"/>
                </a:solidFill>
                <a:latin typeface="EB Garamond Medium"/>
                <a:ea typeface="EB Garamond Medium"/>
                <a:cs typeface="EB Garamond Medium"/>
                <a:sym typeface="EB Garamond Medium"/>
              </a:rPr>
              <a:t>The Prophet said,</a:t>
            </a:r>
            <a:r>
              <a:rPr lang="en" sz="1500">
                <a:solidFill>
                  <a:schemeClr val="dk1"/>
                </a:solidFill>
                <a:highlight>
                  <a:srgbClr val="FFF2CC"/>
                </a:highlight>
                <a:latin typeface="EB Garamond Medium"/>
                <a:ea typeface="EB Garamond Medium"/>
                <a:cs typeface="EB Garamond Medium"/>
                <a:sym typeface="EB Garamond Medium"/>
              </a:rPr>
              <a:t> “ </a:t>
            </a:r>
            <a:r>
              <a:rPr i="1" lang="en" sz="1500">
                <a:solidFill>
                  <a:schemeClr val="dk1"/>
                </a:solidFill>
                <a:highlight>
                  <a:srgbClr val="FFF2CC"/>
                </a:highlight>
                <a:latin typeface="EB Garamond Medium"/>
                <a:ea typeface="EB Garamond Medium"/>
                <a:cs typeface="EB Garamond Medium"/>
                <a:sym typeface="EB Garamond Medium"/>
              </a:rPr>
              <a:t>The most hated person with Allah is the most quarrelsome person.</a:t>
            </a:r>
            <a:r>
              <a:rPr lang="en" sz="1500">
                <a:solidFill>
                  <a:schemeClr val="dk1"/>
                </a:solidFill>
                <a:highlight>
                  <a:srgbClr val="FFF2CC"/>
                </a:highlight>
                <a:latin typeface="EB Garamond Medium"/>
                <a:ea typeface="EB Garamond Medium"/>
                <a:cs typeface="EB Garamond Medium"/>
                <a:sym typeface="EB Garamond Medium"/>
              </a:rPr>
              <a:t>”</a:t>
            </a:r>
            <a:br>
              <a:rPr lang="en" sz="1500">
                <a:solidFill>
                  <a:schemeClr val="dk1"/>
                </a:solidFill>
                <a:highlight>
                  <a:srgbClr val="FFF2CC"/>
                </a:highlight>
                <a:latin typeface="EB Garamond Medium"/>
                <a:ea typeface="EB Garamond Medium"/>
                <a:cs typeface="EB Garamond Medium"/>
                <a:sym typeface="EB Garamond Medium"/>
              </a:rPr>
            </a:br>
            <a:r>
              <a:rPr lang="en" sz="1500">
                <a:solidFill>
                  <a:schemeClr val="dk1"/>
                </a:solidFill>
                <a:highlight>
                  <a:srgbClr val="FFF2CC"/>
                </a:highlight>
                <a:latin typeface="EB Garamond Medium"/>
                <a:ea typeface="EB Garamond Medium"/>
                <a:cs typeface="EB Garamond Medium"/>
                <a:sym typeface="EB Garamond Medium"/>
              </a:rPr>
              <a:t> (Sahih Al-Bukhari 2457,4532)</a:t>
            </a:r>
            <a:br>
              <a:rPr lang="en" sz="1400">
                <a:solidFill>
                  <a:schemeClr val="dk1"/>
                </a:solidFill>
                <a:latin typeface="EB Garamond Medium"/>
                <a:ea typeface="EB Garamond Medium"/>
                <a:cs typeface="EB Garamond Medium"/>
                <a:sym typeface="EB Garamond Medium"/>
              </a:rPr>
            </a:br>
            <a:endParaRPr sz="1400">
              <a:solidFill>
                <a:schemeClr val="dk1"/>
              </a:solidFill>
              <a:latin typeface="EB Garamond Medium"/>
              <a:ea typeface="EB Garamond Medium"/>
              <a:cs typeface="EB Garamond Medium"/>
              <a:sym typeface="EB Garamond Medium"/>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Illegitimate hate</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There is hate/strong dislike someone for no valid reason. When your anger has not been satisfied, hate &amp; rage takes over your heart. You want to harm another person. You cut people off because of something petty/personal or hold a grudge against them in your heart.</a:t>
            </a:r>
            <a:endParaRPr sz="1500">
              <a:solidFill>
                <a:schemeClr val="dk1"/>
              </a:solidFill>
              <a:latin typeface="EB Garamond Medium"/>
              <a:ea typeface="EB Garamond Medium"/>
              <a:cs typeface="EB Garamond Medium"/>
              <a:sym typeface="EB Garamond Medium"/>
            </a:endParaRPr>
          </a:p>
          <a:p>
            <a:pPr indent="0" lvl="0" marL="0" rtl="0" algn="l">
              <a:lnSpc>
                <a:spcPct val="105000"/>
              </a:lnSpc>
              <a:spcBef>
                <a:spcPts val="0"/>
              </a:spcBef>
              <a:spcAft>
                <a:spcPts val="0"/>
              </a:spcAft>
              <a:buNone/>
            </a:pPr>
            <a:r>
              <a:t/>
            </a:r>
            <a:endParaRPr sz="1400">
              <a:solidFill>
                <a:schemeClr val="dk1"/>
              </a:solidFill>
              <a:latin typeface="EB Garamond Medium"/>
              <a:ea typeface="EB Garamond Medium"/>
              <a:cs typeface="EB Garamond Medium"/>
              <a:sym typeface="EB Garamond Medium"/>
            </a:endParaRPr>
          </a:p>
          <a:p>
            <a:pPr indent="-323850" lvl="0" marL="457200" rtl="0" algn="l">
              <a:lnSpc>
                <a:spcPct val="10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Forgetting to pray/remember Allah ﷻ</a:t>
            </a:r>
            <a:endParaRPr b="1" sz="1500">
              <a:solidFill>
                <a:srgbClr val="B45F06"/>
              </a:solidFill>
              <a:latin typeface="EB Garamond"/>
              <a:ea typeface="EB Garamond"/>
              <a:cs typeface="EB Garamond"/>
              <a:sym typeface="EB Garamond"/>
            </a:endParaRPr>
          </a:p>
          <a:p>
            <a:pPr indent="0" lvl="0" marL="0" rtl="0" algn="l">
              <a:lnSpc>
                <a:spcPct val="10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Your feelings of hatred distract you from praying and remembrance of Allah ﷻ</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6"/>
          <p:cNvSpPr txBox="1"/>
          <p:nvPr>
            <p:ph type="title"/>
          </p:nvPr>
        </p:nvSpPr>
        <p:spPr>
          <a:xfrm>
            <a:off x="311700" y="1529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latin typeface="Times New Roman"/>
                <a:ea typeface="Times New Roman"/>
                <a:cs typeface="Times New Roman"/>
                <a:sym typeface="Times New Roman"/>
              </a:rPr>
              <a:t>Anger &amp; Hatred</a:t>
            </a:r>
            <a:endParaRPr i="1">
              <a:latin typeface="Times New Roman"/>
              <a:ea typeface="Times New Roman"/>
              <a:cs typeface="Times New Roman"/>
              <a:sym typeface="Times New Roman"/>
            </a:endParaRPr>
          </a:p>
        </p:txBody>
      </p:sp>
      <p:sp>
        <p:nvSpPr>
          <p:cNvPr id="266" name="Google Shape;266;p46"/>
          <p:cNvSpPr txBox="1"/>
          <p:nvPr>
            <p:ph idx="1" type="body"/>
          </p:nvPr>
        </p:nvSpPr>
        <p:spPr>
          <a:xfrm>
            <a:off x="311700" y="725625"/>
            <a:ext cx="8520600" cy="41130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lnSpc>
                <a:spcPct val="95000"/>
              </a:lnSpc>
              <a:spcBef>
                <a:spcPts val="0"/>
              </a:spcBef>
              <a:spcAft>
                <a:spcPts val="0"/>
              </a:spcAft>
              <a:buClr>
                <a:schemeClr val="dk1"/>
              </a:buClr>
              <a:buSzPts val="1100"/>
              <a:buFont typeface="Arial"/>
              <a:buNone/>
            </a:pPr>
            <a:r>
              <a:t/>
            </a:r>
            <a:endParaRPr sz="1600">
              <a:solidFill>
                <a:schemeClr val="dk1"/>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Recognize Allah’s ﷻ power/rights</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Keep your anger in control by recognising nothing takes place without the </a:t>
            </a:r>
            <a:r>
              <a:rPr lang="en" sz="1500">
                <a:solidFill>
                  <a:schemeClr val="dk1"/>
                </a:solidFill>
                <a:latin typeface="EB Garamond Medium"/>
                <a:ea typeface="EB Garamond Medium"/>
                <a:cs typeface="EB Garamond Medium"/>
                <a:sym typeface="EB Garamond Medium"/>
              </a:rPr>
              <a:t>permission of </a:t>
            </a:r>
            <a:r>
              <a:rPr lang="en" sz="1500">
                <a:solidFill>
                  <a:schemeClr val="dk1"/>
                </a:solidFill>
                <a:latin typeface="EB Garamond Medium"/>
                <a:ea typeface="EB Garamond Medium"/>
                <a:cs typeface="EB Garamond Medium"/>
                <a:sym typeface="EB Garamond Medium"/>
              </a:rPr>
              <a:t>Allah ﷻ.</a:t>
            </a:r>
            <a:endParaRPr sz="1500">
              <a:solidFill>
                <a:schemeClr val="dk1"/>
              </a:solidFill>
              <a:latin typeface="EB Garamond Medium"/>
              <a:ea typeface="EB Garamond Medium"/>
              <a:cs typeface="EB Garamond Medium"/>
              <a:sym typeface="EB Garamond Medium"/>
            </a:endParaRPr>
          </a:p>
          <a:p>
            <a:pPr indent="0" lvl="0" marL="0" rtl="0" algn="l">
              <a:lnSpc>
                <a:spcPct val="95000"/>
              </a:lnSpc>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Recognize your own shortcomings</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You also make mistakes &amp; have hurt others before, that it is a part of human nature. You remind yourself that Allah ﷻ, who has every right over you, tolerates your mistakes/sins. </a:t>
            </a:r>
            <a:endParaRPr sz="1500">
              <a:solidFill>
                <a:schemeClr val="dk1"/>
              </a:solidFill>
              <a:latin typeface="EB Garamond Medium"/>
              <a:ea typeface="EB Garamond Medium"/>
              <a:cs typeface="EB Garamond Medium"/>
              <a:sym typeface="EB Garamond Medium"/>
            </a:endParaRPr>
          </a:p>
          <a:p>
            <a:pPr indent="0" lvl="0" marL="0" rtl="0" algn="l">
              <a:lnSpc>
                <a:spcPct val="95000"/>
              </a:lnSpc>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Understand pitfalls of anger</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Realize what is mercifully covered by Allah ﷻ in you, can become exposed when you become angry.</a:t>
            </a:r>
            <a:endParaRPr sz="1500">
              <a:solidFill>
                <a:schemeClr val="dk1"/>
              </a:solidFill>
              <a:latin typeface="EB Garamond Medium"/>
              <a:ea typeface="EB Garamond Medium"/>
              <a:cs typeface="EB Garamond Medium"/>
              <a:sym typeface="EB Garamond Medium"/>
            </a:endParaRPr>
          </a:p>
          <a:p>
            <a:pPr indent="0" lvl="0" marL="0" rtl="0" algn="l">
              <a:lnSpc>
                <a:spcPct val="95000"/>
              </a:lnSpc>
              <a:spcBef>
                <a:spcPts val="0"/>
              </a:spcBef>
              <a:spcAft>
                <a:spcPts val="0"/>
              </a:spcAft>
              <a:buNone/>
            </a:pPr>
            <a:r>
              <a:t/>
            </a:r>
            <a:endParaRPr sz="1500">
              <a:solidFill>
                <a:srgbClr val="B45F06"/>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Diversion/withdrawal, silence/sitting/ablution</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If you are full of anger, sitting or laying down &amp; washing your face or making wudu with cold water &amp; praying 2 rakat can completely change your mood. Divert your attention by engaging in some other activity. Withdraw/move away from the presence of the one who made you angry.</a:t>
            </a:r>
            <a:endParaRPr sz="2300">
              <a:latin typeface="EB Garamond Medium"/>
              <a:ea typeface="EB Garamond Medium"/>
              <a:cs typeface="EB Garamond Medium"/>
              <a:sym typeface="EB Garamond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7"/>
          <p:cNvSpPr txBox="1"/>
          <p:nvPr>
            <p:ph idx="1" type="body"/>
          </p:nvPr>
        </p:nvSpPr>
        <p:spPr>
          <a:xfrm>
            <a:off x="311700" y="101600"/>
            <a:ext cx="8520600" cy="48387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Clr>
                <a:schemeClr val="dk1"/>
              </a:buClr>
              <a:buSzPts val="1100"/>
              <a:buFont typeface="Arial"/>
              <a:buNone/>
            </a:pPr>
            <a:r>
              <a:rPr i="1" lang="en" sz="2500">
                <a:solidFill>
                  <a:schemeClr val="dk1"/>
                </a:solidFill>
                <a:latin typeface="Times New Roman"/>
                <a:ea typeface="Times New Roman"/>
                <a:cs typeface="Times New Roman"/>
                <a:sym typeface="Times New Roman"/>
              </a:rPr>
              <a:t>Anger &amp; Hatred</a:t>
            </a:r>
            <a:br>
              <a:rPr lang="en" sz="2200">
                <a:solidFill>
                  <a:schemeClr val="dk1"/>
                </a:solidFill>
                <a:latin typeface="Times New Roman"/>
                <a:ea typeface="Times New Roman"/>
                <a:cs typeface="Times New Roman"/>
                <a:sym typeface="Times New Roman"/>
              </a:rPr>
            </a:br>
            <a:endParaRPr sz="300">
              <a:solidFill>
                <a:schemeClr val="dk1"/>
              </a:solidFill>
              <a:latin typeface="Times New Roman"/>
              <a:ea typeface="Times New Roman"/>
              <a:cs typeface="Times New Roman"/>
              <a:sym typeface="Times New Roman"/>
            </a:endParaRPr>
          </a:p>
          <a:p>
            <a:pPr indent="0" lvl="0" marL="0" rtl="0" algn="l">
              <a:lnSpc>
                <a:spcPct val="95000"/>
              </a:lnSpc>
              <a:spcBef>
                <a:spcPts val="0"/>
              </a:spcBef>
              <a:spcAft>
                <a:spcPts val="0"/>
              </a:spcAft>
              <a:buNone/>
            </a:pPr>
            <a:r>
              <a:t/>
            </a:r>
            <a:endParaRPr b="1" sz="1700" u="sng">
              <a:solidFill>
                <a:schemeClr val="dk1"/>
              </a:solidFill>
              <a:latin typeface="EB Garamond"/>
              <a:ea typeface="EB Garamond"/>
              <a:cs typeface="EB Garamond"/>
              <a:sym typeface="EB Garamond"/>
            </a:endParaRPr>
          </a:p>
          <a:p>
            <a:pPr indent="0" lvl="0" marL="0" rtl="0" algn="l">
              <a:lnSpc>
                <a:spcPct val="95000"/>
              </a:lnSpc>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lnSpc>
                <a:spcPct val="95000"/>
              </a:lnSpc>
              <a:spcBef>
                <a:spcPts val="0"/>
              </a:spcBef>
              <a:spcAft>
                <a:spcPts val="0"/>
              </a:spcAft>
              <a:buNone/>
            </a:pPr>
            <a:r>
              <a:t/>
            </a:r>
            <a:endParaRPr b="1" sz="1700">
              <a:solidFill>
                <a:srgbClr val="B45F06"/>
              </a:solidFill>
              <a:latin typeface="EB Garamond"/>
              <a:ea typeface="EB Garamond"/>
              <a:cs typeface="EB Garamond"/>
              <a:sym typeface="EB Garamond"/>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E</a:t>
            </a:r>
            <a:r>
              <a:rPr b="1" lang="en" sz="1500">
                <a:solidFill>
                  <a:srgbClr val="B45F06"/>
                </a:solidFill>
                <a:latin typeface="EB Garamond"/>
                <a:ea typeface="EB Garamond"/>
                <a:cs typeface="EB Garamond"/>
                <a:sym typeface="EB Garamond"/>
              </a:rPr>
              <a:t>xercise humility/suppressing the ego</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Be the first to exchange greetings. It is easy for you to forgive others &amp; deal with others in a normal way (even if it is a little hard at first). You remind yourself that people are naturally drawn to admire/love those who show them kindness, so by being kind to them, the hatred will gradually fade. You remember that for Allah ﷻ to forgive you, you must be forgiving to others. </a:t>
            </a:r>
            <a:endParaRPr sz="1500">
              <a:solidFill>
                <a:schemeClr val="dk1"/>
              </a:solidFill>
              <a:latin typeface="EB Garamond Medium"/>
              <a:ea typeface="EB Garamond Medium"/>
              <a:cs typeface="EB Garamond Medium"/>
              <a:sym typeface="EB Garamond Medium"/>
            </a:endParaRPr>
          </a:p>
          <a:p>
            <a:pPr indent="0" lvl="0" marL="0" rtl="0" algn="l">
              <a:lnSpc>
                <a:spcPct val="95000"/>
              </a:lnSpc>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Adopt moderation</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Adopt moderation in friendship &amp; with information that you share with others (such as particular family issues) because things can be used against you later. In terms of social media, you realize it is better to block someone then display open feelings of hatred.</a:t>
            </a:r>
            <a:endParaRPr sz="1500">
              <a:solidFill>
                <a:schemeClr val="dk1"/>
              </a:solidFill>
              <a:latin typeface="EB Garamond Medium"/>
              <a:ea typeface="EB Garamond Medium"/>
              <a:cs typeface="EB Garamond Medium"/>
              <a:sym typeface="EB Garamond Medium"/>
            </a:endParaRPr>
          </a:p>
          <a:p>
            <a:pPr indent="0" lvl="0" marL="0" rtl="0" algn="l">
              <a:lnSpc>
                <a:spcPct val="95000"/>
              </a:lnSpc>
              <a:spcBef>
                <a:spcPts val="0"/>
              </a:spcBef>
              <a:spcAft>
                <a:spcPts val="0"/>
              </a:spcAft>
              <a:buClr>
                <a:schemeClr val="dk1"/>
              </a:buClr>
              <a:buSzPts val="1100"/>
              <a:buFont typeface="Arial"/>
              <a:buNone/>
            </a:pPr>
            <a:r>
              <a:t/>
            </a:r>
            <a:endParaRPr sz="1500">
              <a:solidFill>
                <a:srgbClr val="B45F06"/>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Understanding the deceptions of </a:t>
            </a:r>
            <a:r>
              <a:rPr b="1" lang="en" sz="1500">
                <a:solidFill>
                  <a:srgbClr val="B45F06"/>
                </a:solidFill>
                <a:highlight>
                  <a:srgbClr val="FFE599"/>
                </a:highlight>
                <a:latin typeface="EB Garamond"/>
                <a:ea typeface="EB Garamond"/>
                <a:cs typeface="EB Garamond"/>
                <a:sym typeface="EB Garamond"/>
              </a:rPr>
              <a:t>Iblis</a:t>
            </a:r>
            <a:endParaRPr b="1" sz="1500">
              <a:solidFill>
                <a:srgbClr val="B45F06"/>
              </a:solidFill>
              <a:highlight>
                <a:srgbClr val="FFE599"/>
              </a:highlight>
              <a:latin typeface="EB Garamond"/>
              <a:ea typeface="EB Garamond"/>
              <a:cs typeface="EB Garamond"/>
              <a:sym typeface="EB Garamond"/>
            </a:endParaRPr>
          </a:p>
          <a:p>
            <a:pPr indent="0" lvl="0" marL="0" rtl="0" algn="l">
              <a:lnSpc>
                <a:spcPct val="95000"/>
              </a:lnSpc>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Understand that negative feelings, especially in pits of anger, are deceptions of Iblis who wants you to act harshly.</a:t>
            </a:r>
            <a:endParaRPr sz="1500">
              <a:solidFill>
                <a:schemeClr val="dk1"/>
              </a:solidFill>
              <a:latin typeface="EB Garamond Medium"/>
              <a:ea typeface="EB Garamond Medium"/>
              <a:cs typeface="EB Garamond Medium"/>
              <a:sym typeface="EB Garamond Medium"/>
            </a:endParaRPr>
          </a:p>
          <a:p>
            <a:pPr indent="0" lvl="0" marL="0" rtl="0" algn="l">
              <a:lnSpc>
                <a:spcPct val="95000"/>
              </a:lnSpc>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23850" lvl="0" marL="457200" rtl="0" algn="l">
              <a:lnSpc>
                <a:spcPct val="95000"/>
              </a:lnSpc>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Seek refuge in Allah ﷻ &amp; repent</a:t>
            </a:r>
            <a:endParaRPr b="1" sz="1500">
              <a:solidFill>
                <a:srgbClr val="B45F06"/>
              </a:solidFill>
              <a:latin typeface="EB Garamond"/>
              <a:ea typeface="EB Garamond"/>
              <a:cs typeface="EB Garamond"/>
              <a:sym typeface="EB Garamond"/>
            </a:endParaRPr>
          </a:p>
          <a:p>
            <a:pPr indent="0" lvl="0" marL="0" rtl="0" algn="l">
              <a:lnSpc>
                <a:spcPct val="95000"/>
              </a:lnSpc>
              <a:spcBef>
                <a:spcPts val="0"/>
              </a:spcBef>
              <a:spcAft>
                <a:spcPts val="0"/>
              </a:spcAft>
              <a:buNone/>
            </a:pPr>
            <a:r>
              <a:rPr lang="en" sz="1500">
                <a:solidFill>
                  <a:schemeClr val="dk1"/>
                </a:solidFill>
                <a:latin typeface="EB Garamond Medium"/>
                <a:ea typeface="EB Garamond Medium"/>
                <a:cs typeface="EB Garamond Medium"/>
                <a:sym typeface="EB Garamond Medium"/>
              </a:rPr>
              <a:t>Anger resembles </a:t>
            </a:r>
            <a:r>
              <a:rPr i="1" lang="en" sz="1500">
                <a:solidFill>
                  <a:schemeClr val="dk1"/>
                </a:solidFill>
                <a:latin typeface="EB Garamond Medium"/>
                <a:ea typeface="EB Garamond Medium"/>
                <a:cs typeface="EB Garamond Medium"/>
                <a:sym typeface="EB Garamond Medium"/>
              </a:rPr>
              <a:t>shaitaan</a:t>
            </a:r>
            <a:r>
              <a:rPr lang="en" sz="1500">
                <a:solidFill>
                  <a:schemeClr val="dk1"/>
                </a:solidFill>
                <a:latin typeface="EB Garamond Medium"/>
                <a:ea typeface="EB Garamond Medium"/>
                <a:cs typeface="EB Garamond Medium"/>
                <a:sym typeface="EB Garamond Medium"/>
              </a:rPr>
              <a:t>, so Ask Allah for forgiveness, recite </a:t>
            </a:r>
            <a:r>
              <a:rPr i="1" lang="en" sz="1500">
                <a:solidFill>
                  <a:schemeClr val="dk1"/>
                </a:solidFill>
                <a:latin typeface="EB Garamond Medium"/>
                <a:ea typeface="EB Garamond Medium"/>
                <a:cs typeface="EB Garamond Medium"/>
                <a:sym typeface="EB Garamond Medium"/>
              </a:rPr>
              <a:t>Astaghfar</a:t>
            </a:r>
            <a:r>
              <a:rPr lang="en" sz="1500">
                <a:solidFill>
                  <a:schemeClr val="dk1"/>
                </a:solidFill>
                <a:latin typeface="EB Garamond Medium"/>
                <a:ea typeface="EB Garamond Medium"/>
                <a:cs typeface="EB Garamond Medium"/>
                <a:sym typeface="EB Garamond Medium"/>
              </a:rPr>
              <a:t> frequently.</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8"/>
          <p:cNvSpPr txBox="1"/>
          <p:nvPr>
            <p:ph type="title"/>
          </p:nvPr>
        </p:nvSpPr>
        <p:spPr>
          <a:xfrm>
            <a:off x="311700" y="226725"/>
            <a:ext cx="8520600" cy="444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220">
                <a:solidFill>
                  <a:srgbClr val="1C4587"/>
                </a:solidFill>
                <a:latin typeface="Times New Roman"/>
                <a:ea typeface="Times New Roman"/>
                <a:cs typeface="Times New Roman"/>
                <a:sym typeface="Times New Roman"/>
              </a:rPr>
              <a:t>Who is Iblis?</a:t>
            </a:r>
            <a:endParaRPr b="1" sz="2220">
              <a:solidFill>
                <a:srgbClr val="1C4587"/>
              </a:solidFill>
              <a:latin typeface="Times New Roman"/>
              <a:ea typeface="Times New Roman"/>
              <a:cs typeface="Times New Roman"/>
              <a:sym typeface="Times New Roman"/>
            </a:endParaRPr>
          </a:p>
        </p:txBody>
      </p:sp>
      <p:sp>
        <p:nvSpPr>
          <p:cNvPr id="277" name="Google Shape;277;p48"/>
          <p:cNvSpPr txBox="1"/>
          <p:nvPr>
            <p:ph idx="1" type="body"/>
          </p:nvPr>
        </p:nvSpPr>
        <p:spPr>
          <a:xfrm>
            <a:off x="311700" y="965200"/>
            <a:ext cx="8520600" cy="40965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Iblis is frequently associated with </a:t>
            </a:r>
            <a:r>
              <a:rPr i="1" lang="en" sz="1500">
                <a:solidFill>
                  <a:schemeClr val="dk1"/>
                </a:solidFill>
                <a:latin typeface="EB Garamond Medium"/>
                <a:ea typeface="EB Garamond Medium"/>
                <a:cs typeface="EB Garamond Medium"/>
                <a:sym typeface="EB Garamond Medium"/>
              </a:rPr>
              <a:t>Shaitaan</a:t>
            </a:r>
            <a:r>
              <a:rPr lang="en" sz="1500">
                <a:solidFill>
                  <a:schemeClr val="dk1"/>
                </a:solidFill>
                <a:latin typeface="EB Garamond Medium"/>
                <a:ea typeface="EB Garamond Medium"/>
                <a:cs typeface="EB Garamond Medium"/>
                <a:sym typeface="EB Garamond Medium"/>
              </a:rPr>
              <a:t>, also known as </a:t>
            </a:r>
            <a:r>
              <a:rPr i="1" lang="en" sz="1500">
                <a:solidFill>
                  <a:schemeClr val="dk1"/>
                </a:solidFill>
                <a:latin typeface="EB Garamond Medium"/>
                <a:ea typeface="EB Garamond Medium"/>
                <a:cs typeface="EB Garamond Medium"/>
                <a:sym typeface="EB Garamond Medium"/>
              </a:rPr>
              <a:t>Al</a:t>
            </a:r>
            <a:r>
              <a:rPr lang="en" sz="1500">
                <a:solidFill>
                  <a:schemeClr val="dk1"/>
                </a:solidFill>
                <a:latin typeface="EB Garamond Medium"/>
                <a:ea typeface="EB Garamond Medium"/>
                <a:cs typeface="EB Garamond Medium"/>
                <a:sym typeface="EB Garamond Medium"/>
              </a:rPr>
              <a:t>-</a:t>
            </a:r>
            <a:r>
              <a:rPr i="1" lang="en" sz="1500">
                <a:solidFill>
                  <a:schemeClr val="dk1"/>
                </a:solidFill>
                <a:latin typeface="EB Garamond Medium"/>
                <a:ea typeface="EB Garamond Medium"/>
                <a:cs typeface="EB Garamond Medium"/>
                <a:sym typeface="EB Garamond Medium"/>
              </a:rPr>
              <a:t>Rajim</a:t>
            </a:r>
            <a:r>
              <a:rPr lang="en" sz="1500">
                <a:solidFill>
                  <a:schemeClr val="dk1"/>
                </a:solidFill>
                <a:latin typeface="EB Garamond Medium"/>
                <a:ea typeface="EB Garamond Medium"/>
                <a:cs typeface="EB Garamond Medium"/>
                <a:sym typeface="EB Garamond Medium"/>
              </a:rPr>
              <a:t> ( The Accursed). While Ibls is his given name, he is also known as </a:t>
            </a:r>
            <a:r>
              <a:rPr i="1" lang="en" sz="1500">
                <a:solidFill>
                  <a:schemeClr val="dk1"/>
                </a:solidFill>
                <a:latin typeface="EB Garamond Medium"/>
                <a:ea typeface="EB Garamond Medium"/>
                <a:cs typeface="EB Garamond Medium"/>
                <a:sym typeface="EB Garamond Medium"/>
              </a:rPr>
              <a:t>Aduw Allah</a:t>
            </a:r>
            <a:r>
              <a:rPr lang="en" sz="1500">
                <a:solidFill>
                  <a:schemeClr val="dk1"/>
                </a:solidFill>
                <a:latin typeface="EB Garamond Medium"/>
                <a:ea typeface="EB Garamond Medium"/>
                <a:cs typeface="EB Garamond Medium"/>
                <a:sym typeface="EB Garamond Medium"/>
              </a:rPr>
              <a:t>(Enemy of God), or </a:t>
            </a:r>
            <a:r>
              <a:rPr i="1" lang="en" sz="1500">
                <a:solidFill>
                  <a:schemeClr val="dk1"/>
                </a:solidFill>
                <a:latin typeface="EB Garamond Medium"/>
                <a:ea typeface="EB Garamond Medium"/>
                <a:cs typeface="EB Garamond Medium"/>
                <a:sym typeface="EB Garamond Medium"/>
              </a:rPr>
              <a:t>shaitaan</a:t>
            </a:r>
            <a:r>
              <a:rPr lang="en" sz="1500">
                <a:solidFill>
                  <a:schemeClr val="dk1"/>
                </a:solidFill>
                <a:latin typeface="EB Garamond Medium"/>
                <a:ea typeface="EB Garamond Medium"/>
                <a:cs typeface="EB Garamond Medium"/>
                <a:sym typeface="EB Garamond Medium"/>
              </a:rPr>
              <a:t>(Demon) when presented as a tempter.</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When Allah made Prophet Adam (AS), the first man, He ordered everyone to bow down to him. All of the angels listened to Allah, but Iblis didn't want to bow down to Adam. Shaitan's pride made him not listen to Allah. He thought he was better than Adam (AS), so he didn't bow down.</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Allah has cursed Iblees until the Day of Judgment. Iblees was rebellious and arrogant and considered himself superior to mankind. He dedicated his existence to misleading people.</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EB Garamond Medium"/>
              <a:buChar char="★"/>
            </a:pPr>
            <a:r>
              <a:rPr lang="en" sz="1500">
                <a:solidFill>
                  <a:schemeClr val="dk1"/>
                </a:solidFill>
                <a:latin typeface="EB Garamond Medium"/>
                <a:ea typeface="EB Garamond Medium"/>
                <a:cs typeface="EB Garamond Medium"/>
                <a:sym typeface="EB Garamond Medium"/>
              </a:rPr>
              <a:t>Shaitan is very clever and tricky, and he is well aware of people's weaknesses and the things that make humans vulnerable. He knows how people can be tempted to do bad things and he uses that to his advantage. He knows how to cleverly deceive/trick people so that they submit into his plans without even realizing it.</a:t>
            </a:r>
            <a:endParaRPr sz="1500">
              <a:solidFill>
                <a:schemeClr val="dk1"/>
              </a:solidFill>
              <a:latin typeface="EB Garamond Medium"/>
              <a:ea typeface="EB Garamond Medium"/>
              <a:cs typeface="EB Garamond Medium"/>
              <a:sym typeface="EB Garamond Medium"/>
            </a:endParaRPr>
          </a:p>
        </p:txBody>
      </p:sp>
      <p:cxnSp>
        <p:nvCxnSpPr>
          <p:cNvPr id="278" name="Google Shape;278;p48"/>
          <p:cNvCxnSpPr/>
          <p:nvPr/>
        </p:nvCxnSpPr>
        <p:spPr>
          <a:xfrm flipH="1" rot="10800000">
            <a:off x="443400" y="84167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9"/>
          <p:cNvSpPr txBox="1"/>
          <p:nvPr>
            <p:ph type="title"/>
          </p:nvPr>
        </p:nvSpPr>
        <p:spPr>
          <a:xfrm>
            <a:off x="311700" y="93525"/>
            <a:ext cx="8520600" cy="525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latin typeface="Times New Roman"/>
                <a:ea typeface="Times New Roman"/>
                <a:cs typeface="Times New Roman"/>
                <a:sym typeface="Times New Roman"/>
              </a:rPr>
              <a:t>Who is Iblis?</a:t>
            </a:r>
            <a:endParaRPr i="1">
              <a:latin typeface="Times New Roman"/>
              <a:ea typeface="Times New Roman"/>
              <a:cs typeface="Times New Roman"/>
              <a:sym typeface="Times New Roman"/>
            </a:endParaRPr>
          </a:p>
        </p:txBody>
      </p:sp>
      <p:sp>
        <p:nvSpPr>
          <p:cNvPr id="284" name="Google Shape;284;p49"/>
          <p:cNvSpPr txBox="1"/>
          <p:nvPr>
            <p:ph idx="1" type="body"/>
          </p:nvPr>
        </p:nvSpPr>
        <p:spPr>
          <a:xfrm>
            <a:off x="311700" y="619425"/>
            <a:ext cx="8520600" cy="437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i="1" lang="en" u="sng">
                <a:solidFill>
                  <a:schemeClr val="dk1"/>
                </a:solidFill>
                <a:latin typeface="EB Garamond SemiBold"/>
                <a:ea typeface="EB Garamond SemiBold"/>
                <a:cs typeface="EB Garamond SemiBold"/>
                <a:sym typeface="EB Garamond SemiBold"/>
              </a:rPr>
              <a:t>Iblis from Islamic Perspective:</a:t>
            </a:r>
            <a:endParaRPr i="1" u="sng">
              <a:solidFill>
                <a:schemeClr val="dk1"/>
              </a:solidFill>
              <a:latin typeface="EB Garamond SemiBold"/>
              <a:ea typeface="EB Garamond SemiBold"/>
              <a:cs typeface="EB Garamond SemiBold"/>
              <a:sym typeface="EB Garamond SemiBold"/>
            </a:endParaRPr>
          </a:p>
        </p:txBody>
      </p:sp>
      <p:pic>
        <p:nvPicPr>
          <p:cNvPr id="285" name="Google Shape;285;p49"/>
          <p:cNvPicPr preferRelativeResize="0"/>
          <p:nvPr/>
        </p:nvPicPr>
        <p:blipFill rotWithShape="1">
          <a:blip r:embed="rId3">
            <a:alphaModFix/>
          </a:blip>
          <a:srcRect b="0" l="0" r="0" t="21272"/>
          <a:stretch/>
        </p:blipFill>
        <p:spPr>
          <a:xfrm>
            <a:off x="792225" y="1384300"/>
            <a:ext cx="7559550" cy="28702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0"/>
          <p:cNvSpPr txBox="1"/>
          <p:nvPr>
            <p:ph type="title"/>
          </p:nvPr>
        </p:nvSpPr>
        <p:spPr>
          <a:xfrm>
            <a:off x="106425" y="118250"/>
            <a:ext cx="8820900" cy="532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45833"/>
              <a:buFont typeface="Arial"/>
              <a:buNone/>
            </a:pPr>
            <a:r>
              <a:rPr b="1" lang="en" sz="2400">
                <a:solidFill>
                  <a:srgbClr val="1C4587"/>
                </a:solidFill>
                <a:latin typeface="Times New Roman"/>
                <a:ea typeface="Times New Roman"/>
                <a:cs typeface="Times New Roman"/>
                <a:sym typeface="Times New Roman"/>
              </a:rPr>
              <a:t>Negative Feelings/الأفْكارُ السَّلْبِيَّة (Al-Afkar As-Salbiyyah)</a:t>
            </a:r>
            <a:endParaRPr b="1" sz="2400">
              <a:solidFill>
                <a:srgbClr val="1C4587"/>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291" name="Google Shape;291;p50"/>
          <p:cNvSpPr txBox="1"/>
          <p:nvPr>
            <p:ph idx="1" type="body"/>
          </p:nvPr>
        </p:nvSpPr>
        <p:spPr>
          <a:xfrm>
            <a:off x="106425" y="650450"/>
            <a:ext cx="8891700" cy="4362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'Negative feelings' are when someone has bad thoughts or feelings towards another person who is behaving in a good way. The main reason for these negative feelings is usually jealousy, but there can be other reasons too. These can include not having strong faith or not realizing Allah’s presence, getting angry and taking it out on the other person, not liking them for no reason, or unfairly hating them, and wanting to feel better about oneself by pointing out the faults of others.</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100">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b="1" lang="en" sz="1700" u="sng">
                <a:solidFill>
                  <a:schemeClr val="dk1"/>
                </a:solidFill>
                <a:latin typeface="EB Garamond"/>
                <a:ea typeface="EB Garamond"/>
                <a:cs typeface="EB Garamond"/>
                <a:sym typeface="EB Garamond"/>
              </a:rPr>
              <a:t>Signs &amp; Symptoms</a:t>
            </a:r>
            <a:endParaRPr sz="1000">
              <a:solidFill>
                <a:schemeClr val="dk1"/>
              </a:solidFill>
              <a:latin typeface="EB Garamond"/>
              <a:ea typeface="EB Garamond"/>
              <a:cs typeface="EB Garamond"/>
              <a:sym typeface="EB Garamond"/>
            </a:endParaRPr>
          </a:p>
          <a:p>
            <a:pPr indent="-317500" lvl="0" marL="457200" rtl="0" algn="l">
              <a:spcBef>
                <a:spcPts val="0"/>
              </a:spcBef>
              <a:spcAft>
                <a:spcPts val="0"/>
              </a:spcAft>
              <a:buClr>
                <a:srgbClr val="B45F06"/>
              </a:buClr>
              <a:buSzPts val="1400"/>
              <a:buFont typeface="EB Garamond"/>
              <a:buChar char="★"/>
            </a:pPr>
            <a:r>
              <a:rPr b="1" lang="en" sz="1400">
                <a:solidFill>
                  <a:srgbClr val="B45F06"/>
                </a:solidFill>
                <a:latin typeface="EB Garamond"/>
                <a:ea typeface="EB Garamond"/>
                <a:cs typeface="EB Garamond"/>
                <a:sym typeface="EB Garamond"/>
              </a:rPr>
              <a:t>B</a:t>
            </a:r>
            <a:r>
              <a:rPr b="1" lang="en" sz="1400">
                <a:solidFill>
                  <a:srgbClr val="B45F06"/>
                </a:solidFill>
                <a:latin typeface="EB Garamond"/>
                <a:ea typeface="EB Garamond"/>
                <a:cs typeface="EB Garamond"/>
                <a:sym typeface="EB Garamond"/>
              </a:rPr>
              <a:t>ad opinion of others</a:t>
            </a:r>
            <a:endParaRPr b="1" sz="14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You hold a bad opinion of someone you don't know.(ex: you see someone whos not doing hijab, &amp; you judge them thinking they’re bad person, when you don’t know they might be praying 5 times and be more closer to Allah than you)</a:t>
            </a:r>
            <a:endParaRPr sz="14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200">
              <a:solidFill>
                <a:schemeClr val="dk1"/>
              </a:solidFill>
              <a:latin typeface="EB Garamond Medium"/>
              <a:ea typeface="EB Garamond Medium"/>
              <a:cs typeface="EB Garamond Medium"/>
              <a:sym typeface="EB Garamond Medium"/>
            </a:endParaRPr>
          </a:p>
          <a:p>
            <a:pPr indent="-317500" lvl="0" marL="457200" rtl="0" algn="l">
              <a:spcBef>
                <a:spcPts val="0"/>
              </a:spcBef>
              <a:spcAft>
                <a:spcPts val="0"/>
              </a:spcAft>
              <a:buClr>
                <a:srgbClr val="B45F06"/>
              </a:buClr>
              <a:buSzPts val="1400"/>
              <a:buFont typeface="EB Garamond"/>
              <a:buChar char="★"/>
            </a:pPr>
            <a:r>
              <a:rPr b="1" lang="en" sz="1400">
                <a:solidFill>
                  <a:srgbClr val="B45F06"/>
                </a:solidFill>
                <a:latin typeface="EB Garamond"/>
                <a:ea typeface="EB Garamond"/>
                <a:cs typeface="EB Garamond"/>
                <a:sym typeface="EB Garamond"/>
              </a:rPr>
              <a:t>B</a:t>
            </a:r>
            <a:r>
              <a:rPr b="1" lang="en" sz="1400">
                <a:solidFill>
                  <a:srgbClr val="B45F06"/>
                </a:solidFill>
                <a:latin typeface="EB Garamond"/>
                <a:ea typeface="EB Garamond"/>
                <a:cs typeface="EB Garamond"/>
                <a:sym typeface="EB Garamond"/>
              </a:rPr>
              <a:t>ackbiting </a:t>
            </a:r>
            <a:endParaRPr b="1" sz="14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400">
                <a:solidFill>
                  <a:schemeClr val="dk1"/>
                </a:solidFill>
                <a:latin typeface="EB Garamond Medium"/>
                <a:ea typeface="EB Garamond Medium"/>
                <a:cs typeface="EB Garamond Medium"/>
                <a:sym typeface="EB Garamond Medium"/>
              </a:rPr>
              <a:t>Saying things like, </a:t>
            </a:r>
            <a:endParaRPr sz="1400">
              <a:solidFill>
                <a:schemeClr val="dk1"/>
              </a:solidFill>
              <a:latin typeface="EB Garamond Medium"/>
              <a:ea typeface="EB Garamond Medium"/>
              <a:cs typeface="EB Garamond Medium"/>
              <a:sym typeface="EB Garamond Medium"/>
            </a:endParaRPr>
          </a:p>
          <a:p>
            <a:pPr indent="-317500" lvl="0" marL="457200" rtl="0" algn="l">
              <a:spcBef>
                <a:spcPts val="0"/>
              </a:spcBef>
              <a:spcAft>
                <a:spcPts val="0"/>
              </a:spcAft>
              <a:buClr>
                <a:schemeClr val="dk1"/>
              </a:buClr>
              <a:buSzPts val="1400"/>
              <a:buFont typeface="EB Garamond Medium"/>
              <a:buChar char="●"/>
            </a:pPr>
            <a:r>
              <a:rPr lang="en" sz="1400">
                <a:solidFill>
                  <a:schemeClr val="dk1"/>
                </a:solidFill>
                <a:latin typeface="EB Garamond Medium"/>
                <a:ea typeface="EB Garamond Medium"/>
                <a:cs typeface="EB Garamond Medium"/>
                <a:sym typeface="EB Garamond Medium"/>
              </a:rPr>
              <a:t>“but it’s true” </a:t>
            </a:r>
            <a:endParaRPr sz="1400">
              <a:solidFill>
                <a:schemeClr val="dk1"/>
              </a:solidFill>
              <a:latin typeface="EB Garamond Medium"/>
              <a:ea typeface="EB Garamond Medium"/>
              <a:cs typeface="EB Garamond Medium"/>
              <a:sym typeface="EB Garamond Medium"/>
            </a:endParaRPr>
          </a:p>
          <a:p>
            <a:pPr indent="-317500" lvl="0" marL="457200" rtl="0" algn="l">
              <a:spcBef>
                <a:spcPts val="0"/>
              </a:spcBef>
              <a:spcAft>
                <a:spcPts val="0"/>
              </a:spcAft>
              <a:buClr>
                <a:schemeClr val="dk1"/>
              </a:buClr>
              <a:buSzPts val="1400"/>
              <a:buFont typeface="EB Garamond Medium"/>
              <a:buChar char="●"/>
            </a:pPr>
            <a:r>
              <a:rPr lang="en" sz="1400">
                <a:solidFill>
                  <a:schemeClr val="dk1"/>
                </a:solidFill>
                <a:latin typeface="EB Garamond Medium"/>
                <a:ea typeface="EB Garamond Medium"/>
                <a:cs typeface="EB Garamond Medium"/>
                <a:sym typeface="EB Garamond Medium"/>
              </a:rPr>
              <a:t>“I would say it to his/her face anyways”</a:t>
            </a:r>
            <a:endParaRPr sz="1400">
              <a:solidFill>
                <a:schemeClr val="dk1"/>
              </a:solidFill>
              <a:latin typeface="EB Garamond Medium"/>
              <a:ea typeface="EB Garamond Medium"/>
              <a:cs typeface="EB Garamond Medium"/>
              <a:sym typeface="EB Garamond Medium"/>
            </a:endParaRPr>
          </a:p>
          <a:p>
            <a:pPr indent="-317500" lvl="0" marL="457200" rtl="0" algn="l">
              <a:spcBef>
                <a:spcPts val="0"/>
              </a:spcBef>
              <a:spcAft>
                <a:spcPts val="0"/>
              </a:spcAft>
              <a:buClr>
                <a:schemeClr val="dk1"/>
              </a:buClr>
              <a:buSzPts val="1400"/>
              <a:buFont typeface="EB Garamond Medium"/>
              <a:buChar char="●"/>
            </a:pPr>
            <a:r>
              <a:rPr lang="en" sz="1400">
                <a:solidFill>
                  <a:schemeClr val="dk1"/>
                </a:solidFill>
                <a:latin typeface="EB Garamond Medium"/>
                <a:ea typeface="EB Garamond Medium"/>
                <a:cs typeface="EB Garamond Medium"/>
                <a:sym typeface="EB Garamond Medium"/>
              </a:rPr>
              <a:t>“I’m not backbiting but..”</a:t>
            </a:r>
            <a:endParaRPr sz="1400">
              <a:solidFill>
                <a:schemeClr val="dk1"/>
              </a:solidFill>
              <a:latin typeface="EB Garamond Medium"/>
              <a:ea typeface="EB Garamond Medium"/>
              <a:cs typeface="EB Garamond Medium"/>
              <a:sym typeface="EB Garamond Medium"/>
            </a:endParaRPr>
          </a:p>
          <a:p>
            <a:pPr indent="-317500" lvl="0" marL="457200" rtl="0" algn="l">
              <a:spcBef>
                <a:spcPts val="0"/>
              </a:spcBef>
              <a:spcAft>
                <a:spcPts val="0"/>
              </a:spcAft>
              <a:buClr>
                <a:schemeClr val="dk1"/>
              </a:buClr>
              <a:buSzPts val="1400"/>
              <a:buFont typeface="EB Garamond Medium"/>
              <a:buChar char="●"/>
            </a:pPr>
            <a:r>
              <a:rPr lang="en" sz="1400">
                <a:solidFill>
                  <a:schemeClr val="dk1"/>
                </a:solidFill>
                <a:latin typeface="EB Garamond Medium"/>
                <a:ea typeface="EB Garamond Medium"/>
                <a:cs typeface="EB Garamond Medium"/>
                <a:sym typeface="EB Garamond Medium"/>
              </a:rPr>
              <a:t>This leads to backbiting of the qalb(heart), limbs, tongue &amp; mind.</a:t>
            </a:r>
            <a:endParaRPr sz="1400">
              <a:solidFill>
                <a:schemeClr val="dk1"/>
              </a:solidFill>
              <a:latin typeface="EB Garamond Medium"/>
              <a:ea typeface="EB Garamond Medium"/>
              <a:cs typeface="EB Garamond Medium"/>
              <a:sym typeface="EB Garamond Medium"/>
            </a:endParaRPr>
          </a:p>
        </p:txBody>
      </p:sp>
      <p:cxnSp>
        <p:nvCxnSpPr>
          <p:cNvPr id="292" name="Google Shape;292;p50"/>
          <p:cNvCxnSpPr/>
          <p:nvPr/>
        </p:nvCxnSpPr>
        <p:spPr>
          <a:xfrm flipH="1" rot="10800000">
            <a:off x="443400" y="65045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1"/>
          <p:cNvSpPr txBox="1"/>
          <p:nvPr>
            <p:ph type="title"/>
          </p:nvPr>
        </p:nvSpPr>
        <p:spPr>
          <a:xfrm>
            <a:off x="130075" y="118250"/>
            <a:ext cx="8785200" cy="567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Negative Feelings</a:t>
            </a:r>
            <a:endParaRPr i="1">
              <a:latin typeface="Times New Roman"/>
              <a:ea typeface="Times New Roman"/>
              <a:cs typeface="Times New Roman"/>
              <a:sym typeface="Times New Roman"/>
            </a:endParaRPr>
          </a:p>
        </p:txBody>
      </p:sp>
      <p:sp>
        <p:nvSpPr>
          <p:cNvPr id="298" name="Google Shape;298;p51"/>
          <p:cNvSpPr txBox="1"/>
          <p:nvPr>
            <p:ph idx="1" type="body"/>
          </p:nvPr>
        </p:nvSpPr>
        <p:spPr>
          <a:xfrm>
            <a:off x="130075" y="685850"/>
            <a:ext cx="8785200" cy="3882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b="1" sz="6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17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P</a:t>
            </a:r>
            <a:r>
              <a:rPr b="1" lang="en" sz="1500">
                <a:solidFill>
                  <a:srgbClr val="B45F06"/>
                </a:solidFill>
                <a:latin typeface="EB Garamond"/>
                <a:ea typeface="EB Garamond"/>
                <a:cs typeface="EB Garamond"/>
                <a:sym typeface="EB Garamond"/>
              </a:rPr>
              <a:t>rotecting the honor of a Muslim/protecting your honor as a Muslim</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Work hard to cover the faults of others, do not allow others to backbite in your presence. As a Muslim representing other Muslims &amp; Islam, you should not be the one to backbite &amp; hurt others.</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When someone hurt you, or makes you angry, pray for them, instead of telling others about them and making them look bad to others. Pray that Allah give them hidayah &amp; make them a better person. Remember people used to throw stones at prophet, and he prayed for them.</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U</a:t>
            </a:r>
            <a:r>
              <a:rPr b="1" lang="en" sz="1500">
                <a:solidFill>
                  <a:srgbClr val="B45F06"/>
                </a:solidFill>
                <a:latin typeface="EB Garamond"/>
                <a:ea typeface="EB Garamond"/>
                <a:cs typeface="EB Garamond"/>
                <a:sym typeface="EB Garamond"/>
              </a:rPr>
              <a:t>nderstanding the consequences of backbiting</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Allah says in the Quran, “ On the Day of judgement their tongues, hands, and feet will testify against them for what they used to do.”(Surah Nur 24:24). From this we understand that people should not forget the day when their tongues, hands, and feet will bear witness against them for their actions.</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52"/>
          <p:cNvSpPr txBox="1"/>
          <p:nvPr>
            <p:ph type="title"/>
          </p:nvPr>
        </p:nvSpPr>
        <p:spPr>
          <a:xfrm>
            <a:off x="118250" y="94600"/>
            <a:ext cx="8797200" cy="4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rgbClr val="1C4587"/>
                </a:solidFill>
                <a:latin typeface="Times New Roman"/>
                <a:ea typeface="Times New Roman"/>
                <a:cs typeface="Times New Roman"/>
                <a:sym typeface="Times New Roman"/>
              </a:rPr>
              <a:t>Envy/الحَسَد (Hasad)</a:t>
            </a:r>
            <a:endParaRPr b="1" sz="2200">
              <a:solidFill>
                <a:srgbClr val="1C4587"/>
              </a:solidFill>
              <a:latin typeface="Times New Roman"/>
              <a:ea typeface="Times New Roman"/>
              <a:cs typeface="Times New Roman"/>
              <a:sym typeface="Times New Roman"/>
            </a:endParaRPr>
          </a:p>
        </p:txBody>
      </p:sp>
      <p:sp>
        <p:nvSpPr>
          <p:cNvPr id="304" name="Google Shape;304;p52"/>
          <p:cNvSpPr txBox="1"/>
          <p:nvPr>
            <p:ph idx="1" type="body"/>
          </p:nvPr>
        </p:nvSpPr>
        <p:spPr>
          <a:xfrm>
            <a:off x="118200" y="579400"/>
            <a:ext cx="8880000" cy="4457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Envy is when you see someone else getting something good or special, and then you want that thing to go away because it makes you feel uncomfortable. Envy has 3 stages.</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AutoNum type="arabicPeriod"/>
            </a:pPr>
            <a:r>
              <a:rPr lang="en" sz="1500">
                <a:solidFill>
                  <a:schemeClr val="dk1"/>
                </a:solidFill>
                <a:latin typeface="EB Garamond Medium"/>
                <a:ea typeface="EB Garamond Medium"/>
                <a:cs typeface="EB Garamond Medium"/>
                <a:sym typeface="EB Garamond Medium"/>
              </a:rPr>
              <a:t>When a person feels envy, but it is considered normal because its human nature and not their fault.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AutoNum type="arabicPeriod"/>
            </a:pPr>
            <a:r>
              <a:rPr lang="en" sz="1500">
                <a:solidFill>
                  <a:schemeClr val="dk1"/>
                </a:solidFill>
                <a:latin typeface="EB Garamond Medium"/>
                <a:ea typeface="EB Garamond Medium"/>
                <a:cs typeface="EB Garamond Medium"/>
                <a:sym typeface="EB Garamond Medium"/>
              </a:rPr>
              <a:t>When someone acts based on feelings of envy, they are considered a sinner.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chemeClr val="dk1"/>
              </a:buClr>
              <a:buSzPts val="1500"/>
              <a:buFont typeface="Times New Roman"/>
              <a:buAutoNum type="arabicPeriod"/>
            </a:pPr>
            <a:r>
              <a:rPr lang="en" sz="1500">
                <a:solidFill>
                  <a:schemeClr val="dk1"/>
                </a:solidFill>
                <a:latin typeface="EB Garamond Medium"/>
                <a:ea typeface="EB Garamond Medium"/>
                <a:cs typeface="EB Garamond Medium"/>
                <a:sym typeface="EB Garamond Medium"/>
              </a:rPr>
              <a:t>When a person goes against envy is the best kind, they are praised and rewarded by Allah.</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EB Garamond"/>
              <a:ea typeface="EB Garamond"/>
              <a:cs typeface="EB Garamond"/>
              <a:sym typeface="EB Garamond"/>
            </a:endParaRPr>
          </a:p>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Signs &amp; Symptoms</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1400">
              <a:solidFill>
                <a:schemeClr val="dk1"/>
              </a:solidFill>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a:t>
            </a:r>
            <a:r>
              <a:rPr b="1" lang="en" sz="1500">
                <a:solidFill>
                  <a:srgbClr val="B45F06"/>
                </a:solidFill>
                <a:latin typeface="EB Garamond"/>
                <a:ea typeface="EB Garamond"/>
                <a:cs typeface="EB Garamond"/>
                <a:sym typeface="EB Garamond"/>
              </a:rPr>
              <a:t>eelings of jealousy towards others’ possessions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think or say that Allah should not have given another person that blessing or saying ‘i should’ve got that because i deserve it’.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always feel jealous of the people who achieve something in their life.</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a:t>
            </a:r>
            <a:r>
              <a:rPr b="1" lang="en" sz="1500">
                <a:solidFill>
                  <a:srgbClr val="B45F06"/>
                </a:solidFill>
                <a:latin typeface="EB Garamond"/>
                <a:ea typeface="EB Garamond"/>
                <a:cs typeface="EB Garamond"/>
                <a:sym typeface="EB Garamond"/>
              </a:rPr>
              <a:t>eeling that you need to compete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When you compare yourself to others, it can make you see things differently and have unrealistic expectations. It can also make you feel anxious about other people, which can stop you from enjoying your own life.</a:t>
            </a:r>
            <a:endParaRPr sz="1500">
              <a:latin typeface="EB Garamond Medium"/>
              <a:ea typeface="EB Garamond Medium"/>
              <a:cs typeface="EB Garamond Medium"/>
              <a:sym typeface="EB Garamond Medium"/>
            </a:endParaRPr>
          </a:p>
        </p:txBody>
      </p:sp>
      <p:cxnSp>
        <p:nvCxnSpPr>
          <p:cNvPr id="305" name="Google Shape;305;p52"/>
          <p:cNvCxnSpPr/>
          <p:nvPr/>
        </p:nvCxnSpPr>
        <p:spPr>
          <a:xfrm flipH="1" rot="10800000">
            <a:off x="443400" y="579400"/>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3"/>
          <p:cNvSpPr txBox="1"/>
          <p:nvPr>
            <p:ph type="title"/>
          </p:nvPr>
        </p:nvSpPr>
        <p:spPr>
          <a:xfrm>
            <a:off x="118250" y="94600"/>
            <a:ext cx="8903700" cy="591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latin typeface="Times New Roman"/>
                <a:ea typeface="Times New Roman"/>
                <a:cs typeface="Times New Roman"/>
                <a:sym typeface="Times New Roman"/>
              </a:rPr>
              <a:t>Envy </a:t>
            </a:r>
            <a:endParaRPr i="1"/>
          </a:p>
        </p:txBody>
      </p:sp>
      <p:sp>
        <p:nvSpPr>
          <p:cNvPr id="311" name="Google Shape;311;p53"/>
          <p:cNvSpPr txBox="1"/>
          <p:nvPr>
            <p:ph idx="1" type="body"/>
          </p:nvPr>
        </p:nvSpPr>
        <p:spPr>
          <a:xfrm>
            <a:off x="118250" y="685900"/>
            <a:ext cx="8903700" cy="4362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t/>
            </a:r>
            <a:endParaRPr sz="1400">
              <a:solidFill>
                <a:schemeClr val="dk1"/>
              </a:solidFill>
              <a:latin typeface="Times New Roman"/>
              <a:ea typeface="Times New Roman"/>
              <a:cs typeface="Times New Roman"/>
              <a:sym typeface="Times New Roman"/>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K</a:t>
            </a:r>
            <a:r>
              <a:rPr b="1" lang="en" sz="1500">
                <a:solidFill>
                  <a:srgbClr val="B45F06"/>
                </a:solidFill>
                <a:latin typeface="EB Garamond"/>
                <a:ea typeface="EB Garamond"/>
                <a:cs typeface="EB Garamond"/>
                <a:sym typeface="EB Garamond"/>
              </a:rPr>
              <a:t>nowing that envy consumes good deeds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“Beware of envy, for it consumes good deeds just as fire consumes wood or grass” (Sunan Abu Dawud 4903).</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a:t>
            </a:r>
            <a:r>
              <a:rPr b="1" lang="en" sz="1500">
                <a:solidFill>
                  <a:srgbClr val="B45F06"/>
                </a:solidFill>
                <a:latin typeface="EB Garamond"/>
                <a:ea typeface="EB Garamond"/>
                <a:cs typeface="EB Garamond"/>
                <a:sym typeface="EB Garamond"/>
              </a:rPr>
              <a:t>upplicate for the one that you envy</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Any supplication you make for someone else in sincerity, the angels say “for you the same” (Sahih Muslim 2732:85).</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500">
              <a:solidFill>
                <a:srgbClr val="B45F06"/>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F</a:t>
            </a:r>
            <a:r>
              <a:rPr b="1" lang="en" sz="1500">
                <a:solidFill>
                  <a:srgbClr val="B45F06"/>
                </a:solidFill>
                <a:latin typeface="EB Garamond"/>
                <a:ea typeface="EB Garamond"/>
                <a:cs typeface="EB Garamond"/>
                <a:sym typeface="EB Garamond"/>
              </a:rPr>
              <a:t>eeling content that Allah ﷻ is All-Wise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Realise that Allah is all- Wise, fully- Aware and all-Knowing in what He gives to people, so you do not question the blessings a person has received.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If you’re going through a difficulty, realise that there is a hidden blessing in something difficult.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S</a:t>
            </a:r>
            <a:r>
              <a:rPr b="1" lang="en" sz="1500">
                <a:solidFill>
                  <a:srgbClr val="B45F06"/>
                </a:solidFill>
                <a:latin typeface="EB Garamond"/>
                <a:ea typeface="EB Garamond"/>
                <a:cs typeface="EB Garamond"/>
                <a:sym typeface="EB Garamond"/>
              </a:rPr>
              <a:t>top competing/comparing yourself with others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will never be as good as someone else if you're always trying to compete with them. The only way to truly succeed is by competing with yourself.</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are unique! So instead of trying to compete against someone else, focus on your personal growth and achieving your own goals.</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4"/>
          <p:cNvSpPr txBox="1"/>
          <p:nvPr>
            <p:ph type="title"/>
          </p:nvPr>
        </p:nvSpPr>
        <p:spPr>
          <a:xfrm>
            <a:off x="118250" y="106425"/>
            <a:ext cx="8891700" cy="57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200">
                <a:solidFill>
                  <a:srgbClr val="1C4587"/>
                </a:solidFill>
                <a:latin typeface="Times New Roman"/>
                <a:ea typeface="Times New Roman"/>
                <a:cs typeface="Times New Roman"/>
                <a:sym typeface="Times New Roman"/>
              </a:rPr>
              <a:t>Wantonness/البَطَر (Batâr) or Greed/الحِرْص (Hirs)</a:t>
            </a:r>
            <a:endParaRPr sz="2200">
              <a:solidFill>
                <a:srgbClr val="1C4587"/>
              </a:solidFill>
            </a:endParaRPr>
          </a:p>
        </p:txBody>
      </p:sp>
      <p:sp>
        <p:nvSpPr>
          <p:cNvPr id="317" name="Google Shape;317;p54"/>
          <p:cNvSpPr txBox="1"/>
          <p:nvPr>
            <p:ph idx="1" type="body"/>
          </p:nvPr>
        </p:nvSpPr>
        <p:spPr>
          <a:xfrm>
            <a:off x="118250" y="685725"/>
            <a:ext cx="8891700" cy="4363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Wantonness &amp; Greed are like siblings. It is when someone has a really strong desire to always have more things or extremely selfish. It comes from having a strong desire or the obsession with the things that don't last long in life, like money, fame. This causes people to take things from others and be unfair.</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Signs &amp; Symptoms</a:t>
            </a:r>
            <a:endParaRPr sz="1300" u="sng">
              <a:latin typeface="EB Garamond"/>
              <a:ea typeface="EB Garamond"/>
              <a:cs typeface="EB Garamond"/>
              <a:sym typeface="EB Garamond"/>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E</a:t>
            </a:r>
            <a:r>
              <a:rPr b="1" lang="en" sz="1500">
                <a:solidFill>
                  <a:srgbClr val="B45F06"/>
                </a:solidFill>
                <a:latin typeface="EB Garamond"/>
                <a:ea typeface="EB Garamond"/>
                <a:cs typeface="EB Garamond"/>
                <a:sym typeface="EB Garamond"/>
              </a:rPr>
              <a:t>xtravagance</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Clr>
                <a:schemeClr val="dk1"/>
              </a:buClr>
              <a:buSzPts val="1100"/>
              <a:buFont typeface="Arial"/>
              <a:buNone/>
            </a:pPr>
            <a:r>
              <a:rPr lang="en" sz="1500">
                <a:solidFill>
                  <a:schemeClr val="dk1"/>
                </a:solidFill>
                <a:latin typeface="EB Garamond Medium"/>
                <a:ea typeface="EB Garamond Medium"/>
                <a:cs typeface="EB Garamond Medium"/>
                <a:sym typeface="EB Garamond Medium"/>
              </a:rPr>
              <a:t>You are very happy with how comfortable and well-off you are, not realizing that you are spending too much and acting too important.</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U</a:t>
            </a:r>
            <a:r>
              <a:rPr b="1" lang="en" sz="1500">
                <a:solidFill>
                  <a:srgbClr val="B45F06"/>
                </a:solidFill>
                <a:latin typeface="EB Garamond"/>
                <a:ea typeface="EB Garamond"/>
                <a:cs typeface="EB Garamond"/>
                <a:sym typeface="EB Garamond"/>
              </a:rPr>
              <a:t>ngratefulness</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Forgetting all your unseen blessings &amp; only focus on physical/material ones.</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Constant exposure to desired items on social media</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You are always using social media. You see ads that have pictures of people acting excited and really happy. They try to make you want to have a really fancy and perfect life like them. This makes you want to buy the things they are advertising and have that same fancy lifestyle.</a:t>
            </a:r>
            <a:endParaRPr sz="1500">
              <a:solidFill>
                <a:schemeClr val="dk1"/>
              </a:solidFill>
              <a:latin typeface="EB Garamond Medium"/>
              <a:ea typeface="EB Garamond Medium"/>
              <a:cs typeface="EB Garamond Medium"/>
              <a:sym typeface="EB Garamond Medium"/>
            </a:endParaRPr>
          </a:p>
        </p:txBody>
      </p:sp>
      <p:cxnSp>
        <p:nvCxnSpPr>
          <p:cNvPr id="318" name="Google Shape;318;p54"/>
          <p:cNvCxnSpPr/>
          <p:nvPr/>
        </p:nvCxnSpPr>
        <p:spPr>
          <a:xfrm flipH="1" rot="10800000">
            <a:off x="443400" y="685725"/>
            <a:ext cx="8257200" cy="1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5"/>
          <p:cNvSpPr txBox="1"/>
          <p:nvPr>
            <p:ph type="title"/>
          </p:nvPr>
        </p:nvSpPr>
        <p:spPr>
          <a:xfrm>
            <a:off x="118250" y="94600"/>
            <a:ext cx="8891700" cy="591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latin typeface="Times New Roman"/>
                <a:ea typeface="Times New Roman"/>
                <a:cs typeface="Times New Roman"/>
                <a:sym typeface="Times New Roman"/>
              </a:rPr>
              <a:t>Wantonness/Greed</a:t>
            </a:r>
            <a:endParaRPr i="1">
              <a:latin typeface="Times New Roman"/>
              <a:ea typeface="Times New Roman"/>
              <a:cs typeface="Times New Roman"/>
              <a:sym typeface="Times New Roman"/>
            </a:endParaRPr>
          </a:p>
        </p:txBody>
      </p:sp>
      <p:sp>
        <p:nvSpPr>
          <p:cNvPr id="324" name="Google Shape;324;p55"/>
          <p:cNvSpPr txBox="1"/>
          <p:nvPr>
            <p:ph idx="1" type="body"/>
          </p:nvPr>
        </p:nvSpPr>
        <p:spPr>
          <a:xfrm>
            <a:off x="118250" y="685900"/>
            <a:ext cx="8891700" cy="4351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u="sng">
                <a:solidFill>
                  <a:schemeClr val="dk1"/>
                </a:solidFill>
                <a:latin typeface="EB Garamond"/>
                <a:ea typeface="EB Garamond"/>
                <a:cs typeface="EB Garamond"/>
                <a:sym typeface="EB Garamond"/>
              </a:rPr>
              <a:t>Treatment</a:t>
            </a:r>
            <a:endParaRPr b="1" sz="1700" u="sng">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a:t>
            </a:r>
            <a:r>
              <a:rPr b="1" lang="en" sz="1500">
                <a:solidFill>
                  <a:srgbClr val="B45F06"/>
                </a:solidFill>
                <a:latin typeface="EB Garamond"/>
                <a:ea typeface="EB Garamond"/>
                <a:cs typeface="EB Garamond"/>
                <a:sym typeface="EB Garamond"/>
              </a:rPr>
              <a:t>eminder of the hereafter</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Nothing that we have now will go with us into the hereafter except our deeds. </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500">
              <a:solidFill>
                <a:schemeClr val="dk1"/>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B</a:t>
            </a:r>
            <a:r>
              <a:rPr b="1" lang="en" sz="1500">
                <a:solidFill>
                  <a:srgbClr val="B45F06"/>
                </a:solidFill>
                <a:latin typeface="EB Garamond"/>
                <a:ea typeface="EB Garamond"/>
                <a:cs typeface="EB Garamond"/>
                <a:sym typeface="EB Garamond"/>
              </a:rPr>
              <a:t>eing grateful</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When you see people pretending to be happy and living a better life, it is important to remember all the many things you have to be grateful for(</a:t>
            </a:r>
            <a:r>
              <a:rPr i="1" lang="en" sz="1500">
                <a:solidFill>
                  <a:schemeClr val="dk1"/>
                </a:solidFill>
                <a:latin typeface="EB Garamond Medium"/>
                <a:ea typeface="EB Garamond Medium"/>
                <a:cs typeface="EB Garamond Medium"/>
                <a:sym typeface="EB Garamond Medium"/>
              </a:rPr>
              <a:t>food, clothes, home, safety, friends, love, health &amp; protection from harm</a:t>
            </a:r>
            <a:r>
              <a:rPr lang="en" sz="1500">
                <a:solidFill>
                  <a:schemeClr val="dk1"/>
                </a:solidFill>
                <a:latin typeface="EB Garamond Medium"/>
                <a:ea typeface="EB Garamond Medium"/>
                <a:cs typeface="EB Garamond Medium"/>
                <a:sym typeface="EB Garamond Medium"/>
              </a:rPr>
              <a:t>) and think about those who are in a worse situation than you.</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Always remember that Allah will not remove a blessing from you unless you are unthankful for it. Being thankful to Allah prevents blessings from being taken away.</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t/>
            </a:r>
            <a:endParaRPr sz="1500">
              <a:solidFill>
                <a:srgbClr val="B45F06"/>
              </a:solidFill>
              <a:latin typeface="EB Garamond Medium"/>
              <a:ea typeface="EB Garamond Medium"/>
              <a:cs typeface="EB Garamond Medium"/>
              <a:sym typeface="EB Garamond Medium"/>
            </a:endParaRPr>
          </a:p>
          <a:p>
            <a:pPr indent="-323850" lvl="0" marL="457200" rtl="0" algn="l">
              <a:spcBef>
                <a:spcPts val="0"/>
              </a:spcBef>
              <a:spcAft>
                <a:spcPts val="0"/>
              </a:spcAft>
              <a:buClr>
                <a:srgbClr val="B45F06"/>
              </a:buClr>
              <a:buSzPts val="1500"/>
              <a:buFont typeface="EB Garamond"/>
              <a:buChar char="★"/>
            </a:pPr>
            <a:r>
              <a:rPr b="1" lang="en" sz="1500">
                <a:solidFill>
                  <a:srgbClr val="B45F06"/>
                </a:solidFill>
                <a:latin typeface="EB Garamond"/>
                <a:ea typeface="EB Garamond"/>
                <a:cs typeface="EB Garamond"/>
                <a:sym typeface="EB Garamond"/>
              </a:rPr>
              <a:t>R</a:t>
            </a:r>
            <a:r>
              <a:rPr b="1" lang="en" sz="1500">
                <a:solidFill>
                  <a:srgbClr val="B45F06"/>
                </a:solidFill>
                <a:latin typeface="EB Garamond"/>
                <a:ea typeface="EB Garamond"/>
                <a:cs typeface="EB Garamond"/>
                <a:sym typeface="EB Garamond"/>
              </a:rPr>
              <a:t>educed exposure to things that make you feel jealous </a:t>
            </a:r>
            <a:endParaRPr b="1" sz="1500">
              <a:solidFill>
                <a:srgbClr val="B45F06"/>
              </a:solidFill>
              <a:latin typeface="EB Garamond"/>
              <a:ea typeface="EB Garamond"/>
              <a:cs typeface="EB Garamond"/>
              <a:sym typeface="EB Garamond"/>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Reduce exposure to social media and reject the lifestyle or the culture that promotes advertisements, celebrates being reckless, and discourages thinking deeply.</a:t>
            </a:r>
            <a:endParaRPr sz="1500">
              <a:solidFill>
                <a:schemeClr val="dk1"/>
              </a:solidFill>
              <a:latin typeface="EB Garamond Medium"/>
              <a:ea typeface="EB Garamond Medium"/>
              <a:cs typeface="EB Garamond Medium"/>
              <a:sym typeface="EB Garamond Medium"/>
            </a:endParaRPr>
          </a:p>
          <a:p>
            <a:pPr indent="0" lvl="0" marL="0" rtl="0" algn="l">
              <a:spcBef>
                <a:spcPts val="0"/>
              </a:spcBef>
              <a:spcAft>
                <a:spcPts val="0"/>
              </a:spcAft>
              <a:buNone/>
            </a:pPr>
            <a:r>
              <a:rPr lang="en" sz="1500">
                <a:solidFill>
                  <a:schemeClr val="dk1"/>
                </a:solidFill>
                <a:latin typeface="EB Garamond Medium"/>
                <a:ea typeface="EB Garamond Medium"/>
                <a:cs typeface="EB Garamond Medium"/>
                <a:sym typeface="EB Garamond Medium"/>
              </a:rPr>
              <a:t>Keep in mind that a greedy person is always sliding down the scale of Allah’s favor.</a:t>
            </a:r>
            <a:endParaRPr sz="1500">
              <a:solidFill>
                <a:schemeClr val="dk1"/>
              </a:solidFill>
              <a:latin typeface="EB Garamond Medium"/>
              <a:ea typeface="EB Garamond Medium"/>
              <a:cs typeface="EB Garamond Medium"/>
              <a:sym typeface="EB Garamond Mediu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6"/>
          <p:cNvSpPr txBox="1"/>
          <p:nvPr>
            <p:ph type="title"/>
          </p:nvPr>
        </p:nvSpPr>
        <p:spPr>
          <a:xfrm>
            <a:off x="311700" y="1066800"/>
            <a:ext cx="8520600" cy="2641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134F5C"/>
                </a:solidFill>
                <a:latin typeface="Spectral Medium"/>
                <a:ea typeface="Spectral Medium"/>
                <a:cs typeface="Spectral Medium"/>
                <a:sym typeface="Spectral Medium"/>
              </a:rPr>
              <a:t>REFERENCE FROM:</a:t>
            </a:r>
            <a:br>
              <a:rPr lang="en">
                <a:solidFill>
                  <a:srgbClr val="134F5C"/>
                </a:solidFill>
                <a:latin typeface="Spectral Medium"/>
                <a:ea typeface="Spectral Medium"/>
                <a:cs typeface="Spectral Medium"/>
                <a:sym typeface="Spectral Medium"/>
              </a:rPr>
            </a:br>
            <a:r>
              <a:rPr lang="en">
                <a:solidFill>
                  <a:srgbClr val="134F5C"/>
                </a:solidFill>
                <a:latin typeface="Spectral Medium"/>
                <a:ea typeface="Spectral Medium"/>
                <a:cs typeface="Spectral Medium"/>
                <a:sym typeface="Spectral Medium"/>
              </a:rPr>
              <a:t>Advice on Islamic Character from </a:t>
            </a:r>
            <a:br>
              <a:rPr lang="en">
                <a:solidFill>
                  <a:srgbClr val="134F5C"/>
                </a:solidFill>
                <a:latin typeface="Spectral Medium"/>
                <a:ea typeface="Spectral Medium"/>
                <a:cs typeface="Spectral Medium"/>
                <a:sym typeface="Spectral Medium"/>
              </a:rPr>
            </a:br>
            <a:r>
              <a:rPr i="1" lang="en" u="sng">
                <a:solidFill>
                  <a:srgbClr val="134F5C"/>
                </a:solidFill>
                <a:latin typeface="Spectral Medium"/>
                <a:ea typeface="Spectral Medium"/>
                <a:cs typeface="Spectral Medium"/>
                <a:sym typeface="Spectral Medium"/>
              </a:rPr>
              <a:t>The Handbook</a:t>
            </a:r>
            <a:br>
              <a:rPr i="1" lang="en" u="sng">
                <a:solidFill>
                  <a:srgbClr val="134F5C"/>
                </a:solidFill>
                <a:latin typeface="Spectral Medium"/>
                <a:ea typeface="Spectral Medium"/>
                <a:cs typeface="Spectral Medium"/>
                <a:sym typeface="Spectral Medium"/>
              </a:rPr>
            </a:br>
            <a:r>
              <a:rPr i="1" lang="en" u="sng">
                <a:solidFill>
                  <a:srgbClr val="134F5C"/>
                </a:solidFill>
                <a:latin typeface="Spectral Medium"/>
                <a:ea typeface="Spectral Medium"/>
                <a:cs typeface="Spectral Medium"/>
                <a:sym typeface="Spectral Medium"/>
              </a:rPr>
              <a:t>of Spiritual Medicine by Ibn Dau</a:t>
            </a:r>
            <a:r>
              <a:rPr i="1" lang="en" u="sng">
                <a:solidFill>
                  <a:srgbClr val="134F5C"/>
                </a:solidFill>
                <a:latin typeface="Spectral"/>
                <a:ea typeface="Spectral"/>
                <a:cs typeface="Spectral"/>
                <a:sym typeface="Spectral"/>
              </a:rPr>
              <a:t>d</a:t>
            </a:r>
            <a:endParaRPr i="1" u="sng">
              <a:solidFill>
                <a:srgbClr val="134F5C"/>
              </a:solidFill>
              <a:latin typeface="Spectral"/>
              <a:ea typeface="Spectral"/>
              <a:cs typeface="Spectral"/>
              <a:sym typeface="Spectr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